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4"/>
  </p:notesMasterIdLst>
  <p:handoutMasterIdLst>
    <p:handoutMasterId r:id="rId35"/>
  </p:handoutMasterIdLst>
  <p:sldIdLst>
    <p:sldId id="264" r:id="rId5"/>
    <p:sldId id="297" r:id="rId6"/>
    <p:sldId id="276" r:id="rId7"/>
    <p:sldId id="282" r:id="rId8"/>
    <p:sldId id="283" r:id="rId9"/>
    <p:sldId id="284" r:id="rId10"/>
    <p:sldId id="285" r:id="rId11"/>
    <p:sldId id="286" r:id="rId12"/>
    <p:sldId id="288" r:id="rId13"/>
    <p:sldId id="287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8" r:id="rId23"/>
    <p:sldId id="299" r:id="rId24"/>
    <p:sldId id="300" r:id="rId25"/>
    <p:sldId id="301" r:id="rId26"/>
    <p:sldId id="302" r:id="rId27"/>
    <p:sldId id="303" r:id="rId28"/>
    <p:sldId id="304" r:id="rId29"/>
    <p:sldId id="305" r:id="rId30"/>
    <p:sldId id="306" r:id="rId31"/>
    <p:sldId id="307" r:id="rId32"/>
    <p:sldId id="270" r:id="rId33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8959" autoAdjust="0"/>
    <p:restoredTop sz="94280" autoAdjust="0"/>
  </p:normalViewPr>
  <p:slideViewPr>
    <p:cSldViewPr showGuides="1">
      <p:cViewPr varScale="1">
        <p:scale>
          <a:sx n="116" d="100"/>
          <a:sy n="116" d="100"/>
        </p:scale>
        <p:origin x="-132" y="-114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pPr/>
              <a:t>11/30/2017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pPr/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11/30/2017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en-US"/>
              <a:pPr/>
              <a:t>11/30/2017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563524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anchor="t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1706581" indent="0">
              <a:buNone/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pPr/>
              <a:t>11/30/2017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489339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pPr/>
              <a:t>11/30/2017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55283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pPr/>
              <a:t>11/30/2017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516763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pPr/>
              <a:t>11/30/2017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068731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pPr/>
              <a:t>11/30/2017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968072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pPr/>
              <a:t>11/30/2017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221337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pPr/>
              <a:t>11/30/2017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010434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pPr/>
              <a:t>11/30/2017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650715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2DD204D1-F9BD-4643-8480-6EA41EB484F1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37024" y="142852"/>
            <a:ext cx="7443933" cy="35719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INCLUSIVE EDUCATION POLICIES AND PROGRAMMES IN INDIAN CONTEXT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2383" y="4429132"/>
            <a:ext cx="7008574" cy="1743068"/>
          </a:xfrm>
        </p:spPr>
        <p:txBody>
          <a:bodyPr>
            <a:normAutofit fontScale="55000" lnSpcReduction="20000"/>
          </a:bodyPr>
          <a:lstStyle/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smtClean="0">
                <a:solidFill>
                  <a:srgbClr val="041E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</a:t>
            </a:r>
            <a:r>
              <a:rPr lang="en-US" altLang="en-US" sz="3600" b="1" dirty="0" smtClean="0">
                <a:solidFill>
                  <a:srgbClr val="041E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3600" b="1" dirty="0" err="1" smtClean="0">
                <a:solidFill>
                  <a:srgbClr val="041E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N.Johnson</a:t>
            </a:r>
            <a:r>
              <a:rPr lang="en-US" altLang="en-US" sz="3600" b="1" dirty="0" smtClean="0">
                <a:solidFill>
                  <a:srgbClr val="041E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600" b="1" dirty="0" err="1" smtClean="0">
                <a:solidFill>
                  <a:srgbClr val="041E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PhD.,NET</a:t>
            </a:r>
            <a:r>
              <a:rPr lang="en-US" altLang="en-US" sz="3600" b="1" dirty="0" smtClean="0">
                <a:solidFill>
                  <a:srgbClr val="041E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sz="3600" b="1" dirty="0" err="1" smtClean="0">
                <a:solidFill>
                  <a:srgbClr val="041E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Edn</a:t>
            </a:r>
            <a:r>
              <a:rPr lang="en-US" altLang="en-US" sz="3600" b="1" dirty="0" smtClean="0">
                <a:solidFill>
                  <a:srgbClr val="041E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).,NET-</a:t>
            </a:r>
            <a:r>
              <a:rPr lang="en-US" altLang="en-US" sz="3600" b="1" dirty="0" err="1" smtClean="0">
                <a:solidFill>
                  <a:srgbClr val="041E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Andragogy</a:t>
            </a:r>
            <a:r>
              <a:rPr lang="en-US" altLang="en-US" sz="3600" b="1" dirty="0" smtClean="0">
                <a:solidFill>
                  <a:srgbClr val="041E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Assistant Professor</a:t>
            </a:r>
          </a:p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Department of Lifelong Learning  </a:t>
            </a:r>
          </a:p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 of Education</a:t>
            </a:r>
          </a:p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Alagappa</a:t>
            </a:r>
            <a:r>
              <a:rPr lang="en-US" alt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University</a:t>
            </a:r>
          </a:p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Karaikudi</a:t>
            </a:r>
            <a:r>
              <a:rPr lang="en-US" alt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630 003</a:t>
            </a:r>
          </a:p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Tamil Nadu</a:t>
            </a:r>
          </a:p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johnsonn@alagappauniversity.ac.in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50340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3212" y="1244616"/>
            <a:ext cx="6705600" cy="4470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MEANING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17309" y="1701800"/>
            <a:ext cx="5119979" cy="4470400"/>
          </a:xfrm>
        </p:spPr>
        <p:txBody>
          <a:bodyPr/>
          <a:lstStyle/>
          <a:p>
            <a:pPr algn="just">
              <a:buNone/>
            </a:pPr>
            <a:r>
              <a:rPr lang="en-IN" i="1" spc="-5" dirty="0" smtClean="0">
                <a:latin typeface="Calibri" pitchFamily="34" charset="0"/>
                <a:cs typeface="Calibri" pitchFamily="34" charset="0"/>
              </a:rPr>
              <a:t>    “</a:t>
            </a:r>
            <a:r>
              <a:rPr lang="en-IN" i="1" spc="-5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Inclusive </a:t>
            </a:r>
            <a:r>
              <a:rPr lang="en-IN" i="1" spc="-15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Education</a:t>
            </a:r>
            <a:r>
              <a:rPr lang="en-IN" i="1" spc="625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IN" i="1" dirty="0" smtClean="0">
                <a:latin typeface="Calibri" pitchFamily="34" charset="0"/>
                <a:cs typeface="Calibri" pitchFamily="34" charset="0"/>
              </a:rPr>
              <a:t>is </a:t>
            </a:r>
            <a:r>
              <a:rPr lang="en-IN" i="1" spc="-5" dirty="0" smtClean="0">
                <a:latin typeface="Calibri" pitchFamily="34" charset="0"/>
                <a:cs typeface="Calibri" pitchFamily="34" charset="0"/>
              </a:rPr>
              <a:t>defined  as </a:t>
            </a:r>
            <a:r>
              <a:rPr lang="en-IN" i="1" dirty="0" smtClean="0">
                <a:latin typeface="Calibri" pitchFamily="34" charset="0"/>
                <a:cs typeface="Calibri" pitchFamily="34" charset="0"/>
              </a:rPr>
              <a:t>a </a:t>
            </a:r>
            <a:r>
              <a:rPr lang="en-IN" i="1" spc="-5" dirty="0" smtClean="0">
                <a:latin typeface="Calibri" pitchFamily="34" charset="0"/>
                <a:cs typeface="Calibri" pitchFamily="34" charset="0"/>
              </a:rPr>
              <a:t>learning </a:t>
            </a:r>
            <a:r>
              <a:rPr lang="en-IN" i="1" spc="-10" dirty="0" smtClean="0">
                <a:latin typeface="Calibri" pitchFamily="34" charset="0"/>
                <a:cs typeface="Calibri" pitchFamily="34" charset="0"/>
              </a:rPr>
              <a:t>environment that  promotes </a:t>
            </a:r>
            <a:r>
              <a:rPr lang="en-IN" i="1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IN" i="1" spc="-5" dirty="0" smtClean="0">
                <a:latin typeface="Calibri" pitchFamily="34" charset="0"/>
                <a:cs typeface="Calibri" pitchFamily="34" charset="0"/>
              </a:rPr>
              <a:t>full</a:t>
            </a:r>
            <a:r>
              <a:rPr lang="en-IN" i="1" spc="33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IN" i="1" spc="-5" dirty="0" smtClean="0">
                <a:latin typeface="Calibri" pitchFamily="34" charset="0"/>
                <a:cs typeface="Calibri" pitchFamily="34" charset="0"/>
              </a:rPr>
              <a:t>personal</a:t>
            </a:r>
            <a:r>
              <a:rPr lang="en-IN" i="1" spc="-5" dirty="0" smtClean="0">
                <a:latin typeface="Calibri" pitchFamily="34" charset="0"/>
                <a:cs typeface="Calibri" pitchFamily="34" charset="0"/>
              </a:rPr>
              <a:t>,</a:t>
            </a:r>
            <a:r>
              <a:rPr lang="en-IN" i="1" spc="-5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IN" i="1" spc="-5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lang="en-IN" i="1" spc="-30" dirty="0" smtClean="0">
                <a:latin typeface="Calibri" pitchFamily="34" charset="0"/>
                <a:cs typeface="Calibri" pitchFamily="34" charset="0"/>
              </a:rPr>
              <a:t>c</a:t>
            </a:r>
            <a:r>
              <a:rPr lang="en-IN" i="1" spc="-5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lang="en-IN" i="1" spc="-10" dirty="0" smtClean="0">
                <a:latin typeface="Calibri" pitchFamily="34" charset="0"/>
                <a:cs typeface="Calibri" pitchFamily="34" charset="0"/>
              </a:rPr>
              <a:t>d</a:t>
            </a:r>
            <a:r>
              <a:rPr lang="en-IN" i="1" dirty="0" smtClean="0">
                <a:latin typeface="Calibri" pitchFamily="34" charset="0"/>
                <a:cs typeface="Calibri" pitchFamily="34" charset="0"/>
              </a:rPr>
              <a:t>emic </a:t>
            </a:r>
            <a:r>
              <a:rPr lang="en-IN" i="1" spc="-5" dirty="0" smtClean="0">
                <a:latin typeface="Calibri" pitchFamily="34" charset="0"/>
                <a:cs typeface="Calibri" pitchFamily="34" charset="0"/>
              </a:rPr>
              <a:t>an</a:t>
            </a:r>
            <a:r>
              <a:rPr lang="en-IN" i="1" dirty="0" smtClean="0">
                <a:latin typeface="Calibri" pitchFamily="34" charset="0"/>
                <a:cs typeface="Calibri" pitchFamily="34" charset="0"/>
              </a:rPr>
              <a:t>d </a:t>
            </a:r>
            <a:r>
              <a:rPr lang="en-IN" i="1" spc="-10" dirty="0" smtClean="0">
                <a:latin typeface="Calibri" pitchFamily="34" charset="0"/>
                <a:cs typeface="Calibri" pitchFamily="34" charset="0"/>
              </a:rPr>
              <a:t>development </a:t>
            </a:r>
            <a:r>
              <a:rPr lang="en-IN" i="1" spc="-5" dirty="0" smtClean="0">
                <a:latin typeface="Calibri" pitchFamily="34" charset="0"/>
                <a:cs typeface="Calibri" pitchFamily="34" charset="0"/>
              </a:rPr>
              <a:t>pro</a:t>
            </a:r>
            <a:r>
              <a:rPr lang="en-IN" i="1" spc="-55" dirty="0" smtClean="0">
                <a:latin typeface="Calibri" pitchFamily="34" charset="0"/>
                <a:cs typeface="Calibri" pitchFamily="34" charset="0"/>
              </a:rPr>
              <a:t>f</a:t>
            </a:r>
            <a:r>
              <a:rPr lang="en-IN" i="1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lang="en-IN" i="1" spc="-10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lang="en-IN" i="1" spc="-5" dirty="0" smtClean="0">
                <a:latin typeface="Calibri" pitchFamily="34" charset="0"/>
                <a:cs typeface="Calibri" pitchFamily="34" charset="0"/>
              </a:rPr>
              <a:t>sion</a:t>
            </a:r>
            <a:r>
              <a:rPr lang="en-IN" i="1" spc="-25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lang="en-IN" i="1" dirty="0" smtClean="0">
                <a:latin typeface="Calibri" pitchFamily="34" charset="0"/>
                <a:cs typeface="Calibri" pitchFamily="34" charset="0"/>
              </a:rPr>
              <a:t>l  </a:t>
            </a:r>
            <a:r>
              <a:rPr lang="en-IN" i="1" spc="-5" dirty="0" smtClean="0">
                <a:latin typeface="Calibri" pitchFamily="34" charset="0"/>
                <a:cs typeface="Calibri" pitchFamily="34" charset="0"/>
              </a:rPr>
              <a:t>o</a:t>
            </a:r>
            <a:r>
              <a:rPr lang="en-IN" i="1" dirty="0" smtClean="0">
                <a:latin typeface="Calibri" pitchFamily="34" charset="0"/>
                <a:cs typeface="Calibri" pitchFamily="34" charset="0"/>
              </a:rPr>
              <a:t>f </a:t>
            </a:r>
            <a:r>
              <a:rPr lang="en-IN" i="1" spc="-5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lang="en-IN" i="1" spc="-15" dirty="0" smtClean="0">
                <a:latin typeface="Calibri" pitchFamily="34" charset="0"/>
                <a:cs typeface="Calibri" pitchFamily="34" charset="0"/>
              </a:rPr>
              <a:t>l</a:t>
            </a:r>
            <a:r>
              <a:rPr lang="en-IN" i="1" dirty="0" smtClean="0">
                <a:latin typeface="Calibri" pitchFamily="34" charset="0"/>
                <a:cs typeface="Calibri" pitchFamily="34" charset="0"/>
              </a:rPr>
              <a:t>l learners irrespective </a:t>
            </a:r>
            <a:r>
              <a:rPr lang="en-IN" i="1" spc="-5" dirty="0" smtClean="0">
                <a:latin typeface="Calibri" pitchFamily="34" charset="0"/>
                <a:cs typeface="Calibri" pitchFamily="34" charset="0"/>
              </a:rPr>
              <a:t>of </a:t>
            </a:r>
            <a:r>
              <a:rPr lang="en-IN" i="1" spc="-10" dirty="0" smtClean="0">
                <a:latin typeface="Calibri" pitchFamily="34" charset="0"/>
                <a:cs typeface="Calibri" pitchFamily="34" charset="0"/>
              </a:rPr>
              <a:t>race, class,  </a:t>
            </a:r>
            <a:r>
              <a:rPr lang="en-IN" spc="-40" dirty="0" smtClean="0">
                <a:latin typeface="Calibri" pitchFamily="34" charset="0"/>
                <a:cs typeface="Calibri" pitchFamily="34" charset="0"/>
              </a:rPr>
              <a:t>colour, </a:t>
            </a:r>
            <a:r>
              <a:rPr lang="en-IN" spc="-35" dirty="0" smtClean="0">
                <a:latin typeface="Calibri" pitchFamily="34" charset="0"/>
                <a:cs typeface="Calibri" pitchFamily="34" charset="0"/>
              </a:rPr>
              <a:t>gender, </a:t>
            </a:r>
            <a:r>
              <a:rPr lang="en-IN" spc="-20" dirty="0" smtClean="0">
                <a:latin typeface="Calibri" pitchFamily="34" charset="0"/>
                <a:cs typeface="Calibri" pitchFamily="34" charset="0"/>
              </a:rPr>
              <a:t>disability, </a:t>
            </a:r>
            <a:r>
              <a:rPr lang="en-IN" spc="-25" dirty="0" smtClean="0">
                <a:latin typeface="Calibri" pitchFamily="34" charset="0"/>
                <a:cs typeface="Calibri" pitchFamily="34" charset="0"/>
              </a:rPr>
              <a:t>sexual  </a:t>
            </a:r>
            <a:r>
              <a:rPr lang="en-IN" spc="-10" dirty="0" smtClean="0">
                <a:latin typeface="Calibri" pitchFamily="34" charset="0"/>
                <a:cs typeface="Calibri" pitchFamily="34" charset="0"/>
              </a:rPr>
              <a:t>preference, </a:t>
            </a:r>
            <a:r>
              <a:rPr lang="en-IN" spc="-5" dirty="0" smtClean="0">
                <a:latin typeface="Calibri" pitchFamily="34" charset="0"/>
                <a:cs typeface="Calibri" pitchFamily="34" charset="0"/>
              </a:rPr>
              <a:t>learning </a:t>
            </a:r>
            <a:r>
              <a:rPr lang="en-IN" spc="-10" dirty="0" smtClean="0">
                <a:latin typeface="Calibri" pitchFamily="34" charset="0"/>
                <a:cs typeface="Calibri" pitchFamily="34" charset="0"/>
              </a:rPr>
              <a:t>styles and  </a:t>
            </a:r>
            <a:r>
              <a:rPr lang="en-IN" spc="-25" dirty="0" smtClean="0">
                <a:latin typeface="Calibri" pitchFamily="34" charset="0"/>
                <a:cs typeface="Calibri" pitchFamily="34" charset="0"/>
              </a:rPr>
              <a:t>language.”</a:t>
            </a:r>
          </a:p>
          <a:p>
            <a:pPr>
              <a:buNone/>
            </a:pPr>
            <a:endParaRPr lang="en-IN" dirty="0" smtClean="0">
              <a:latin typeface="Calibri"/>
              <a:cs typeface="Calibri"/>
            </a:endParaRPr>
          </a:p>
          <a:p>
            <a:pPr>
              <a:buNone/>
            </a:pPr>
            <a:endParaRPr lang="en-IN" dirty="0" smtClean="0">
              <a:latin typeface="Calibri"/>
              <a:cs typeface="Calibri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object 20"/>
          <p:cNvSpPr/>
          <p:nvPr/>
        </p:nvSpPr>
        <p:spPr>
          <a:xfrm>
            <a:off x="7380296" y="1714489"/>
            <a:ext cx="3714776" cy="37862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711182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spc="-5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CHILDREN WHO LEARN </a:t>
            </a:r>
            <a:r>
              <a:rPr lang="en-IN" b="1" spc="-10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TOGETHER, </a:t>
            </a:r>
            <a:r>
              <a:rPr lang="en-IN" b="1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LIVE</a:t>
            </a:r>
            <a:r>
              <a:rPr lang="en-IN" b="1" spc="-45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lang="en-IN" b="1" spc="-10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TOGETHER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IN" dirty="0" smtClean="0"/>
              <a:t>  </a:t>
            </a:r>
            <a:endParaRPr lang="en-IN" dirty="0"/>
          </a:p>
        </p:txBody>
      </p:sp>
      <p:sp>
        <p:nvSpPr>
          <p:cNvPr id="4" name="object 6"/>
          <p:cNvSpPr/>
          <p:nvPr/>
        </p:nvSpPr>
        <p:spPr>
          <a:xfrm>
            <a:off x="2308198" y="1714488"/>
            <a:ext cx="2928958" cy="24288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7"/>
          <p:cNvSpPr/>
          <p:nvPr/>
        </p:nvSpPr>
        <p:spPr>
          <a:xfrm>
            <a:off x="5237156" y="1714488"/>
            <a:ext cx="4643470" cy="24288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8"/>
          <p:cNvSpPr/>
          <p:nvPr/>
        </p:nvSpPr>
        <p:spPr>
          <a:xfrm>
            <a:off x="2308198" y="4143381"/>
            <a:ext cx="4287221" cy="22145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2"/>
          <p:cNvSpPr/>
          <p:nvPr/>
        </p:nvSpPr>
        <p:spPr>
          <a:xfrm>
            <a:off x="6594478" y="4143380"/>
            <a:ext cx="3286148" cy="22145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/>
              <a:t>HISTORY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marR="6350">
              <a:lnSpc>
                <a:spcPct val="100000"/>
              </a:lnSpc>
              <a:spcBef>
                <a:spcPts val="105"/>
              </a:spcBef>
              <a:buSzPct val="95000"/>
              <a:buFont typeface="Wingdings"/>
              <a:buChar char=""/>
              <a:tabLst>
                <a:tab pos="215900" algn="l"/>
              </a:tabLst>
            </a:pPr>
            <a:r>
              <a:rPr lang="en-IN" b="1" spc="-10" dirty="0" smtClean="0">
                <a:solidFill>
                  <a:srgbClr val="001F5F"/>
                </a:solidFill>
                <a:latin typeface="Calibri"/>
                <a:cs typeface="Calibri"/>
              </a:rPr>
              <a:t>District </a:t>
            </a:r>
            <a:r>
              <a:rPr lang="en-IN" b="1" spc="-10" dirty="0" smtClean="0">
                <a:solidFill>
                  <a:srgbClr val="001F5F"/>
                </a:solidFill>
                <a:latin typeface="Calibri"/>
                <a:cs typeface="Calibri"/>
              </a:rPr>
              <a:t>Education Programme </a:t>
            </a:r>
            <a:r>
              <a:rPr lang="en-IN" b="1" dirty="0" smtClean="0">
                <a:solidFill>
                  <a:srgbClr val="001F5F"/>
                </a:solidFill>
                <a:latin typeface="Calibri"/>
                <a:cs typeface="Calibri"/>
              </a:rPr>
              <a:t>, </a:t>
            </a:r>
            <a:r>
              <a:rPr lang="en-IN" b="1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IN" b="1" dirty="0" smtClean="0">
                <a:solidFill>
                  <a:srgbClr val="FF0000"/>
                </a:solidFill>
                <a:latin typeface="Calibri"/>
                <a:cs typeface="Calibri"/>
              </a:rPr>
              <a:t>1985</a:t>
            </a:r>
          </a:p>
          <a:p>
            <a:pPr marL="12700" marR="6350">
              <a:lnSpc>
                <a:spcPct val="100000"/>
              </a:lnSpc>
              <a:spcBef>
                <a:spcPts val="105"/>
              </a:spcBef>
              <a:buSzPct val="95000"/>
              <a:buFont typeface="Wingdings"/>
              <a:buChar char=""/>
              <a:tabLst>
                <a:tab pos="215900" algn="l"/>
              </a:tabLst>
            </a:pPr>
            <a:r>
              <a:rPr lang="en-IN" b="1" spc="-5" dirty="0" smtClean="0">
                <a:solidFill>
                  <a:srgbClr val="001F5F"/>
                </a:solidFill>
                <a:latin typeface="Calibri"/>
                <a:cs typeface="Calibri"/>
              </a:rPr>
              <a:t>National </a:t>
            </a:r>
            <a:r>
              <a:rPr lang="en-IN" b="1" spc="-10" dirty="0" smtClean="0">
                <a:solidFill>
                  <a:srgbClr val="001F5F"/>
                </a:solidFill>
                <a:latin typeface="Calibri"/>
                <a:cs typeface="Calibri"/>
              </a:rPr>
              <a:t>Policy </a:t>
            </a:r>
            <a:r>
              <a:rPr lang="en-IN" b="1" dirty="0" smtClean="0">
                <a:solidFill>
                  <a:srgbClr val="001F5F"/>
                </a:solidFill>
                <a:latin typeface="Calibri"/>
                <a:cs typeface="Calibri"/>
              </a:rPr>
              <a:t>on </a:t>
            </a:r>
            <a:r>
              <a:rPr lang="en-IN" b="1" spc="-10" dirty="0" smtClean="0">
                <a:solidFill>
                  <a:srgbClr val="001F5F"/>
                </a:solidFill>
                <a:latin typeface="Calibri"/>
                <a:cs typeface="Calibri"/>
              </a:rPr>
              <a:t>Education,</a:t>
            </a:r>
            <a:r>
              <a:rPr lang="en-IN" b="1" dirty="0" smtClean="0">
                <a:solidFill>
                  <a:srgbClr val="FF0000"/>
                </a:solidFill>
                <a:latin typeface="Calibri"/>
                <a:cs typeface="Calibri"/>
              </a:rPr>
              <a:t>1986</a:t>
            </a:r>
          </a:p>
          <a:p>
            <a:pPr marL="12700" marR="6350">
              <a:lnSpc>
                <a:spcPct val="100000"/>
              </a:lnSpc>
              <a:spcBef>
                <a:spcPts val="105"/>
              </a:spcBef>
              <a:buSzPct val="95000"/>
              <a:buFont typeface="Wingdings"/>
              <a:buChar char=""/>
              <a:tabLst>
                <a:tab pos="215900" algn="l"/>
              </a:tabLst>
            </a:pPr>
            <a:r>
              <a:rPr lang="en-IN" b="1" spc="-10" dirty="0" smtClean="0">
                <a:solidFill>
                  <a:srgbClr val="001F5F"/>
                </a:solidFill>
                <a:latin typeface="Calibri"/>
                <a:cs typeface="Calibri"/>
              </a:rPr>
              <a:t>Project </a:t>
            </a:r>
            <a:r>
              <a:rPr lang="en-IN" b="1" spc="-20" dirty="0" smtClean="0">
                <a:solidFill>
                  <a:srgbClr val="001F5F"/>
                </a:solidFill>
                <a:latin typeface="Calibri"/>
                <a:cs typeface="Calibri"/>
              </a:rPr>
              <a:t>Integrated </a:t>
            </a:r>
            <a:r>
              <a:rPr lang="en-IN" b="1" spc="-10" dirty="0" smtClean="0">
                <a:solidFill>
                  <a:srgbClr val="001F5F"/>
                </a:solidFill>
                <a:latin typeface="Calibri"/>
                <a:cs typeface="Calibri"/>
              </a:rPr>
              <a:t>Education </a:t>
            </a:r>
            <a:r>
              <a:rPr lang="en-IN" b="1" spc="-15" dirty="0" smtClean="0">
                <a:solidFill>
                  <a:srgbClr val="001F5F"/>
                </a:solidFill>
                <a:latin typeface="Calibri"/>
                <a:cs typeface="Calibri"/>
              </a:rPr>
              <a:t>for  </a:t>
            </a:r>
            <a:r>
              <a:rPr lang="en-IN" b="1" dirty="0" smtClean="0">
                <a:solidFill>
                  <a:srgbClr val="001F5F"/>
                </a:solidFill>
                <a:latin typeface="Calibri"/>
                <a:cs typeface="Calibri"/>
              </a:rPr>
              <a:t>the </a:t>
            </a:r>
            <a:r>
              <a:rPr lang="en-IN" b="1" spc="-5" dirty="0" smtClean="0">
                <a:solidFill>
                  <a:srgbClr val="001F5F"/>
                </a:solidFill>
                <a:latin typeface="Calibri"/>
                <a:cs typeface="Calibri"/>
              </a:rPr>
              <a:t>Disabled, launched in</a:t>
            </a:r>
            <a:r>
              <a:rPr lang="en-IN" b="1" spc="-30" dirty="0" smtClean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en-IN" b="1" dirty="0" smtClean="0">
                <a:solidFill>
                  <a:srgbClr val="FF0000"/>
                </a:solidFill>
                <a:latin typeface="Calibri"/>
                <a:cs typeface="Calibri"/>
              </a:rPr>
              <a:t>1987</a:t>
            </a:r>
          </a:p>
          <a:p>
            <a:pPr marL="12700" marR="5715">
              <a:lnSpc>
                <a:spcPct val="100000"/>
              </a:lnSpc>
              <a:spcBef>
                <a:spcPts val="5"/>
              </a:spcBef>
              <a:buSzPct val="95000"/>
              <a:buFont typeface="Wingdings"/>
              <a:buChar char=""/>
              <a:tabLst>
                <a:tab pos="215900" algn="l"/>
              </a:tabLst>
            </a:pPr>
            <a:r>
              <a:rPr lang="en-IN" b="1" spc="-5" dirty="0" smtClean="0">
                <a:solidFill>
                  <a:srgbClr val="001F5F"/>
                </a:solidFill>
                <a:latin typeface="Calibri"/>
                <a:cs typeface="Calibri"/>
              </a:rPr>
              <a:t>Person </a:t>
            </a:r>
            <a:r>
              <a:rPr lang="en-IN" b="1" spc="-5" dirty="0" smtClean="0">
                <a:solidFill>
                  <a:srgbClr val="001F5F"/>
                </a:solidFill>
                <a:latin typeface="Calibri"/>
                <a:cs typeface="Calibri"/>
              </a:rPr>
              <a:t>with </a:t>
            </a:r>
            <a:r>
              <a:rPr lang="en-IN" b="1" dirty="0" smtClean="0">
                <a:solidFill>
                  <a:srgbClr val="001F5F"/>
                </a:solidFill>
                <a:latin typeface="Calibri"/>
                <a:cs typeface="Calibri"/>
              </a:rPr>
              <a:t>Disabilities Act,</a:t>
            </a:r>
            <a:r>
              <a:rPr lang="en-IN" b="1" spc="-145" dirty="0" smtClean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en-IN" b="1" dirty="0" smtClean="0">
                <a:solidFill>
                  <a:srgbClr val="FF0000"/>
                </a:solidFill>
                <a:latin typeface="Calibri"/>
                <a:cs typeface="Calibri"/>
              </a:rPr>
              <a:t>1995</a:t>
            </a:r>
          </a:p>
          <a:p>
            <a:pPr marL="12700" marR="891540">
              <a:lnSpc>
                <a:spcPct val="100000"/>
              </a:lnSpc>
              <a:spcBef>
                <a:spcPts val="100"/>
              </a:spcBef>
              <a:buSzPct val="95000"/>
              <a:buFont typeface="Wingdings"/>
              <a:buChar char=""/>
              <a:tabLst>
                <a:tab pos="215900" algn="l"/>
              </a:tabLst>
            </a:pPr>
            <a:r>
              <a:rPr lang="en-IN" b="1" dirty="0" smtClean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lang="en-IN" b="1" spc="-20" dirty="0" smtClean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lang="en-IN" b="1" spc="-25" dirty="0" smtClean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lang="en-IN" b="1" spc="-5" dirty="0" smtClean="0">
                <a:solidFill>
                  <a:srgbClr val="001F5F"/>
                </a:solidFill>
                <a:latin typeface="Calibri"/>
                <a:cs typeface="Calibri"/>
              </a:rPr>
              <a:t>eg</a:t>
            </a:r>
            <a:r>
              <a:rPr lang="en-IN" b="1" spc="-55" dirty="0" smtClean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lang="en-IN" b="1" spc="-20" dirty="0" smtClean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lang="en-IN" b="1" spc="-25" dirty="0" smtClean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lang="en-IN" b="1" spc="-5" dirty="0" smtClean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lang="en-IN" b="1" dirty="0" smtClean="0">
                <a:solidFill>
                  <a:srgbClr val="001F5F"/>
                </a:solidFill>
                <a:latin typeface="Calibri"/>
                <a:cs typeface="Calibri"/>
              </a:rPr>
              <a:t>d </a:t>
            </a:r>
            <a:r>
              <a:rPr lang="en-IN" b="1" spc="-30" dirty="0" smtClean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lang="en-IN" b="1" dirty="0" smtClean="0">
                <a:solidFill>
                  <a:srgbClr val="001F5F"/>
                </a:solidFill>
                <a:latin typeface="Calibri"/>
                <a:cs typeface="Calibri"/>
              </a:rPr>
              <a:t>du</a:t>
            </a:r>
            <a:r>
              <a:rPr lang="en-IN" b="1" spc="-15" dirty="0" smtClean="0">
                <a:solidFill>
                  <a:srgbClr val="001F5F"/>
                </a:solidFill>
                <a:latin typeface="Calibri"/>
                <a:cs typeface="Calibri"/>
              </a:rPr>
              <a:t>c</a:t>
            </a:r>
            <a:r>
              <a:rPr lang="en-IN" b="1" spc="-30" dirty="0" smtClean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lang="en-IN" b="1" dirty="0" smtClean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lang="en-IN" b="1" spc="-15" dirty="0" smtClean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lang="en-IN" b="1" dirty="0" smtClean="0">
                <a:solidFill>
                  <a:srgbClr val="001F5F"/>
                </a:solidFill>
                <a:latin typeface="Calibri"/>
                <a:cs typeface="Calibri"/>
              </a:rPr>
              <a:t>on </a:t>
            </a:r>
            <a:r>
              <a:rPr lang="en-IN" b="1" spc="-35" dirty="0" smtClean="0">
                <a:solidFill>
                  <a:srgbClr val="001F5F"/>
                </a:solidFill>
                <a:latin typeface="Calibri"/>
                <a:cs typeface="Calibri"/>
              </a:rPr>
              <a:t>f</a:t>
            </a:r>
            <a:r>
              <a:rPr lang="en-IN" b="1" dirty="0" smtClean="0">
                <a:solidFill>
                  <a:srgbClr val="001F5F"/>
                </a:solidFill>
                <a:latin typeface="Calibri"/>
                <a:cs typeface="Calibri"/>
              </a:rPr>
              <a:t>or </a:t>
            </a:r>
            <a:r>
              <a:rPr lang="en-IN" b="1" spc="-5" dirty="0" smtClean="0">
                <a:solidFill>
                  <a:srgbClr val="001F5F"/>
                </a:solidFill>
                <a:latin typeface="Calibri"/>
                <a:cs typeface="Calibri"/>
              </a:rPr>
              <a:t>Disabled</a:t>
            </a:r>
            <a:r>
              <a:rPr lang="en-IN" b="1" dirty="0" smtClean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en-IN" b="1" spc="-10" dirty="0" smtClean="0">
                <a:solidFill>
                  <a:srgbClr val="001F5F"/>
                </a:solidFill>
                <a:latin typeface="Calibri"/>
                <a:cs typeface="Calibri"/>
              </a:rPr>
              <a:t>Children </a:t>
            </a:r>
            <a:r>
              <a:rPr lang="en-IN" b="1" spc="-5" dirty="0" smtClean="0">
                <a:solidFill>
                  <a:srgbClr val="001F5F"/>
                </a:solidFill>
                <a:latin typeface="Calibri"/>
                <a:cs typeface="Calibri"/>
              </a:rPr>
              <a:t>Scheme </a:t>
            </a:r>
            <a:r>
              <a:rPr lang="en-IN" b="1" dirty="0" smtClean="0">
                <a:solidFill>
                  <a:srgbClr val="001F5F"/>
                </a:solidFill>
                <a:latin typeface="Calibri"/>
                <a:cs typeface="Calibri"/>
              </a:rPr>
              <a:t>launched in</a:t>
            </a:r>
            <a:r>
              <a:rPr lang="en-IN" b="1" spc="-85" dirty="0" smtClean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en-IN" b="1" dirty="0" smtClean="0">
                <a:solidFill>
                  <a:srgbClr val="FF0000"/>
                </a:solidFill>
                <a:latin typeface="Calibri"/>
                <a:cs typeface="Calibri"/>
              </a:rPr>
              <a:t>1974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  <a:buSzPct val="95000"/>
              <a:buFont typeface="Wingdings"/>
              <a:buChar char=""/>
              <a:tabLst>
                <a:tab pos="215900" algn="l"/>
              </a:tabLst>
            </a:pPr>
            <a:r>
              <a:rPr lang="en-IN" b="1" spc="-5" dirty="0" err="1" smtClean="0">
                <a:solidFill>
                  <a:srgbClr val="001F5F"/>
                </a:solidFill>
                <a:latin typeface="Calibri"/>
                <a:cs typeface="Calibri"/>
              </a:rPr>
              <a:t>Sarva</a:t>
            </a:r>
            <a:r>
              <a:rPr lang="en-IN" b="1" spc="-5" dirty="0" smtClean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en-IN" b="1" spc="-5" dirty="0" err="1" smtClean="0">
                <a:solidFill>
                  <a:srgbClr val="002060"/>
                </a:solidFill>
                <a:latin typeface="Calibri"/>
                <a:cs typeface="Calibri"/>
              </a:rPr>
              <a:t>shiksha</a:t>
            </a:r>
            <a:r>
              <a:rPr lang="en-IN" b="1" spc="-5" dirty="0" smtClean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en-IN" b="1" spc="-5" dirty="0" err="1" smtClean="0">
                <a:solidFill>
                  <a:srgbClr val="001F5F"/>
                </a:solidFill>
                <a:latin typeface="Calibri"/>
                <a:cs typeface="Calibri"/>
              </a:rPr>
              <a:t>abhiyan</a:t>
            </a:r>
            <a:r>
              <a:rPr lang="en-IN" b="1" spc="-5" dirty="0" smtClean="0">
                <a:solidFill>
                  <a:srgbClr val="001F5F"/>
                </a:solidFill>
                <a:latin typeface="Calibri"/>
                <a:cs typeface="Calibri"/>
              </a:rPr>
              <a:t>,</a:t>
            </a:r>
            <a:r>
              <a:rPr lang="en-IN" b="1" spc="-50" dirty="0" smtClean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en-IN" b="1" dirty="0" smtClean="0">
                <a:solidFill>
                  <a:srgbClr val="FF0000"/>
                </a:solidFill>
                <a:latin typeface="Calibri"/>
                <a:cs typeface="Calibri"/>
              </a:rPr>
              <a:t>2000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  <a:buSzPct val="95000"/>
              <a:buFont typeface="Wingdings"/>
              <a:buChar char=""/>
              <a:tabLst>
                <a:tab pos="215900" algn="l"/>
              </a:tabLst>
            </a:pPr>
            <a:r>
              <a:rPr lang="en-IN" b="1" dirty="0" smtClean="0">
                <a:solidFill>
                  <a:srgbClr val="002060"/>
                </a:solidFill>
                <a:latin typeface="Calibri"/>
                <a:cs typeface="Calibri"/>
              </a:rPr>
              <a:t>Making all Schools “Disabled Friendly” by </a:t>
            </a:r>
            <a:r>
              <a:rPr lang="en-IN" b="1" dirty="0" smtClean="0">
                <a:solidFill>
                  <a:srgbClr val="0070C0"/>
                </a:solidFill>
                <a:latin typeface="Calibri"/>
                <a:cs typeface="Calibri"/>
              </a:rPr>
              <a:t>2020</a:t>
            </a:r>
            <a:r>
              <a:rPr lang="en-IN" b="1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IN" b="1" dirty="0" smtClean="0">
                <a:solidFill>
                  <a:srgbClr val="002060"/>
                </a:solidFill>
                <a:latin typeface="Calibri"/>
                <a:cs typeface="Calibri"/>
              </a:rPr>
              <a:t>(March </a:t>
            </a:r>
            <a:r>
              <a:rPr lang="en-IN" b="1" dirty="0" smtClean="0">
                <a:solidFill>
                  <a:srgbClr val="FF0000"/>
                </a:solidFill>
                <a:latin typeface="Calibri"/>
                <a:cs typeface="Calibri"/>
              </a:rPr>
              <a:t>2005</a:t>
            </a:r>
            <a:r>
              <a:rPr lang="en-IN" b="1" dirty="0" smtClean="0">
                <a:solidFill>
                  <a:srgbClr val="002060"/>
                </a:solidFill>
                <a:latin typeface="Calibri"/>
                <a:cs typeface="Calibri"/>
              </a:rPr>
              <a:t>) </a:t>
            </a:r>
            <a:endParaRPr lang="en-IN" dirty="0" smtClean="0">
              <a:solidFill>
                <a:srgbClr val="002060"/>
              </a:solidFill>
              <a:latin typeface="Calibri"/>
              <a:cs typeface="Calibri"/>
            </a:endParaRPr>
          </a:p>
          <a:p>
            <a:pPr>
              <a:buNone/>
            </a:pPr>
            <a:endParaRPr lang="en-IN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b="1" spc="-15" dirty="0" smtClean="0"/>
              <a:t>PRINCIPLES </a:t>
            </a:r>
            <a:r>
              <a:rPr lang="en-IN" b="1" spc="-5" dirty="0" smtClean="0"/>
              <a:t>OF </a:t>
            </a:r>
            <a:r>
              <a:rPr lang="en-IN" b="1" spc="-20" dirty="0" smtClean="0"/>
              <a:t>INCLUSIVE</a:t>
            </a:r>
            <a:r>
              <a:rPr lang="en-IN" b="1" spc="-5" dirty="0" smtClean="0"/>
              <a:t> </a:t>
            </a:r>
            <a:r>
              <a:rPr lang="en-IN" b="1" spc="-40" dirty="0" smtClean="0"/>
              <a:t>EDUCATION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5600" indent="-342900">
              <a:lnSpc>
                <a:spcPct val="100000"/>
              </a:lnSpc>
              <a:spcBef>
                <a:spcPts val="960"/>
              </a:spcBef>
              <a:buSzPct val="97222"/>
              <a:buFont typeface="Wingdings"/>
              <a:buChar char=""/>
              <a:tabLst>
                <a:tab pos="377190" algn="l"/>
              </a:tabLst>
            </a:pPr>
            <a:r>
              <a:rPr lang="en-IN" i="1" spc="-5" dirty="0" smtClean="0">
                <a:solidFill>
                  <a:srgbClr val="0D0D0D"/>
                </a:solidFill>
                <a:latin typeface="Calibri"/>
                <a:cs typeface="Calibri"/>
              </a:rPr>
              <a:t>No discrimination with</a:t>
            </a:r>
            <a:r>
              <a:rPr lang="en-IN" i="1" spc="10" dirty="0" smtClean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lang="en-IN" i="1" spc="-15" dirty="0" smtClean="0">
                <a:solidFill>
                  <a:srgbClr val="0D0D0D"/>
                </a:solidFill>
                <a:latin typeface="Calibri"/>
                <a:cs typeface="Calibri"/>
              </a:rPr>
              <a:t>students</a:t>
            </a:r>
            <a:endParaRPr lang="en-IN" dirty="0" smtClean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SzPct val="97222"/>
              <a:buFont typeface="Wingdings"/>
              <a:buChar char=""/>
              <a:tabLst>
                <a:tab pos="377190" algn="l"/>
              </a:tabLst>
            </a:pPr>
            <a:r>
              <a:rPr lang="en-IN" i="1" spc="-20" dirty="0" smtClean="0">
                <a:solidFill>
                  <a:srgbClr val="0D0D0D"/>
                </a:solidFill>
                <a:latin typeface="Calibri"/>
                <a:cs typeface="Calibri"/>
              </a:rPr>
              <a:t>Equal </a:t>
            </a:r>
            <a:r>
              <a:rPr lang="en-IN" i="1" spc="-10" dirty="0" smtClean="0">
                <a:solidFill>
                  <a:srgbClr val="0D0D0D"/>
                </a:solidFill>
                <a:latin typeface="Calibri"/>
                <a:cs typeface="Calibri"/>
              </a:rPr>
              <a:t>educational opportunity </a:t>
            </a:r>
            <a:r>
              <a:rPr lang="en-IN" i="1" spc="-30" dirty="0" smtClean="0">
                <a:solidFill>
                  <a:srgbClr val="0D0D0D"/>
                </a:solidFill>
                <a:latin typeface="Calibri"/>
                <a:cs typeface="Calibri"/>
              </a:rPr>
              <a:t>to</a:t>
            </a:r>
            <a:r>
              <a:rPr lang="en-IN" i="1" spc="75" dirty="0" smtClean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lang="en-IN" i="1" spc="-5" dirty="0" smtClean="0">
                <a:solidFill>
                  <a:srgbClr val="0D0D0D"/>
                </a:solidFill>
                <a:latin typeface="Calibri"/>
                <a:cs typeface="Calibri"/>
              </a:rPr>
              <a:t>all</a:t>
            </a:r>
            <a:endParaRPr lang="en-IN" dirty="0" smtClean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SzPct val="97222"/>
              <a:buFont typeface="Wingdings"/>
              <a:buChar char=""/>
              <a:tabLst>
                <a:tab pos="377190" algn="l"/>
              </a:tabLst>
            </a:pPr>
            <a:r>
              <a:rPr lang="en-IN" i="1" spc="-5" dirty="0" smtClean="0">
                <a:solidFill>
                  <a:srgbClr val="0D0D0D"/>
                </a:solidFill>
                <a:latin typeface="Calibri"/>
                <a:cs typeface="Calibri"/>
              </a:rPr>
              <a:t>School </a:t>
            </a:r>
            <a:r>
              <a:rPr lang="en-IN" i="1" spc="-10" dirty="0" smtClean="0">
                <a:solidFill>
                  <a:srgbClr val="0D0D0D"/>
                </a:solidFill>
                <a:latin typeface="Calibri"/>
                <a:cs typeface="Calibri"/>
              </a:rPr>
              <a:t>adapt </a:t>
            </a:r>
            <a:r>
              <a:rPr lang="en-IN" i="1" spc="-30" dirty="0" smtClean="0">
                <a:solidFill>
                  <a:srgbClr val="0D0D0D"/>
                </a:solidFill>
                <a:latin typeface="Calibri"/>
                <a:cs typeface="Calibri"/>
              </a:rPr>
              <a:t>to </a:t>
            </a:r>
            <a:r>
              <a:rPr lang="en-IN" i="1" dirty="0" smtClean="0">
                <a:solidFill>
                  <a:srgbClr val="0D0D0D"/>
                </a:solidFill>
                <a:latin typeface="Calibri"/>
                <a:cs typeface="Calibri"/>
              </a:rPr>
              <a:t>the </a:t>
            </a:r>
            <a:r>
              <a:rPr lang="en-IN" i="1" spc="-5" dirty="0" smtClean="0">
                <a:solidFill>
                  <a:srgbClr val="0D0D0D"/>
                </a:solidFill>
                <a:latin typeface="Calibri"/>
                <a:cs typeface="Calibri"/>
              </a:rPr>
              <a:t>need </a:t>
            </a:r>
            <a:r>
              <a:rPr lang="en-IN" i="1" dirty="0" smtClean="0">
                <a:solidFill>
                  <a:srgbClr val="0D0D0D"/>
                </a:solidFill>
                <a:latin typeface="Calibri"/>
                <a:cs typeface="Calibri"/>
              </a:rPr>
              <a:t>of</a:t>
            </a:r>
            <a:r>
              <a:rPr lang="en-IN" i="1" spc="25" dirty="0" smtClean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lang="en-IN" i="1" spc="-15" dirty="0" smtClean="0">
                <a:solidFill>
                  <a:srgbClr val="0D0D0D"/>
                </a:solidFill>
                <a:latin typeface="Calibri"/>
                <a:cs typeface="Calibri"/>
              </a:rPr>
              <a:t>student</a:t>
            </a:r>
            <a:endParaRPr lang="en-IN" dirty="0" smtClean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SzPct val="97222"/>
              <a:buFont typeface="Wingdings"/>
              <a:buChar char=""/>
              <a:tabLst>
                <a:tab pos="377190" algn="l"/>
              </a:tabLst>
            </a:pPr>
            <a:r>
              <a:rPr lang="en-IN" i="1" spc="-20" dirty="0" smtClean="0">
                <a:solidFill>
                  <a:srgbClr val="0D0D0D"/>
                </a:solidFill>
                <a:latin typeface="Calibri"/>
                <a:cs typeface="Calibri"/>
              </a:rPr>
              <a:t>Equal </a:t>
            </a:r>
            <a:r>
              <a:rPr lang="en-IN" i="1" spc="-10" dirty="0" smtClean="0">
                <a:solidFill>
                  <a:srgbClr val="0D0D0D"/>
                </a:solidFill>
                <a:latin typeface="Calibri"/>
                <a:cs typeface="Calibri"/>
              </a:rPr>
              <a:t>educational </a:t>
            </a:r>
            <a:r>
              <a:rPr lang="en-IN" i="1" spc="-5" dirty="0" smtClean="0">
                <a:solidFill>
                  <a:srgbClr val="0D0D0D"/>
                </a:solidFill>
                <a:latin typeface="Calibri"/>
                <a:cs typeface="Calibri"/>
              </a:rPr>
              <a:t>benefits </a:t>
            </a:r>
            <a:r>
              <a:rPr lang="en-IN" i="1" spc="-20" dirty="0" smtClean="0">
                <a:solidFill>
                  <a:srgbClr val="0D0D0D"/>
                </a:solidFill>
                <a:latin typeface="Calibri"/>
                <a:cs typeface="Calibri"/>
              </a:rPr>
              <a:t>for </a:t>
            </a:r>
            <a:r>
              <a:rPr lang="en-IN" i="1" spc="-5" dirty="0" smtClean="0">
                <a:solidFill>
                  <a:srgbClr val="0D0D0D"/>
                </a:solidFill>
                <a:latin typeface="Calibri"/>
                <a:cs typeface="Calibri"/>
              </a:rPr>
              <a:t>all</a:t>
            </a:r>
            <a:r>
              <a:rPr lang="en-IN" i="1" spc="55" dirty="0" smtClean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lang="en-IN" i="1" spc="-15" dirty="0" smtClean="0">
                <a:solidFill>
                  <a:srgbClr val="0D0D0D"/>
                </a:solidFill>
                <a:latin typeface="Calibri"/>
                <a:cs typeface="Calibri"/>
              </a:rPr>
              <a:t>students</a:t>
            </a:r>
            <a:endParaRPr lang="en-IN" dirty="0" smtClean="0">
              <a:latin typeface="Calibri"/>
              <a:cs typeface="Calibri"/>
            </a:endParaRPr>
          </a:p>
          <a:p>
            <a:pPr marL="355600" marR="7620" indent="-342900">
              <a:lnSpc>
                <a:spcPct val="100000"/>
              </a:lnSpc>
              <a:spcBef>
                <a:spcPts val="865"/>
              </a:spcBef>
              <a:buSzPct val="97222"/>
              <a:buFont typeface="Wingdings"/>
              <a:buChar char=""/>
              <a:tabLst>
                <a:tab pos="377190" algn="l"/>
              </a:tabLst>
            </a:pPr>
            <a:r>
              <a:rPr lang="en-IN" i="1" spc="-5" dirty="0" smtClean="0">
                <a:solidFill>
                  <a:srgbClr val="0D0D0D"/>
                </a:solidFill>
                <a:latin typeface="Calibri"/>
                <a:cs typeface="Calibri"/>
              </a:rPr>
              <a:t>The </a:t>
            </a:r>
            <a:r>
              <a:rPr lang="en-IN" i="1" spc="-20" dirty="0" smtClean="0">
                <a:solidFill>
                  <a:srgbClr val="0D0D0D"/>
                </a:solidFill>
                <a:latin typeface="Calibri"/>
                <a:cs typeface="Calibri"/>
              </a:rPr>
              <a:t>student’s </a:t>
            </a:r>
            <a:r>
              <a:rPr lang="en-IN" i="1" spc="-10" dirty="0" smtClean="0">
                <a:solidFill>
                  <a:srgbClr val="0D0D0D"/>
                </a:solidFill>
                <a:latin typeface="Calibri"/>
                <a:cs typeface="Calibri"/>
              </a:rPr>
              <a:t>views </a:t>
            </a:r>
            <a:r>
              <a:rPr lang="en-IN" i="1" spc="-5" dirty="0" smtClean="0">
                <a:solidFill>
                  <a:srgbClr val="0D0D0D"/>
                </a:solidFill>
                <a:latin typeface="Calibri"/>
                <a:cs typeface="Calibri"/>
              </a:rPr>
              <a:t>are </a:t>
            </a:r>
            <a:r>
              <a:rPr lang="en-IN" i="1" spc="-15" dirty="0" smtClean="0">
                <a:solidFill>
                  <a:srgbClr val="0D0D0D"/>
                </a:solidFill>
                <a:latin typeface="Calibri"/>
                <a:cs typeface="Calibri"/>
              </a:rPr>
              <a:t>listened </a:t>
            </a:r>
            <a:r>
              <a:rPr lang="en-IN" i="1" spc="-30" dirty="0" smtClean="0">
                <a:solidFill>
                  <a:srgbClr val="0D0D0D"/>
                </a:solidFill>
                <a:latin typeface="Calibri"/>
                <a:cs typeface="Calibri"/>
              </a:rPr>
              <a:t>to </a:t>
            </a:r>
            <a:r>
              <a:rPr lang="en-IN" i="1" spc="-5" dirty="0" smtClean="0">
                <a:solidFill>
                  <a:srgbClr val="0D0D0D"/>
                </a:solidFill>
                <a:latin typeface="Calibri"/>
                <a:cs typeface="Calibri"/>
              </a:rPr>
              <a:t>and </a:t>
            </a:r>
            <a:r>
              <a:rPr lang="en-IN" i="1" spc="-40" dirty="0" smtClean="0">
                <a:solidFill>
                  <a:srgbClr val="0D0D0D"/>
                </a:solidFill>
                <a:latin typeface="Calibri"/>
                <a:cs typeface="Calibri"/>
              </a:rPr>
              <a:t>taken  </a:t>
            </a:r>
            <a:r>
              <a:rPr lang="en-IN" i="1" spc="-5" dirty="0" smtClean="0">
                <a:solidFill>
                  <a:srgbClr val="0D0D0D"/>
                </a:solidFill>
                <a:latin typeface="Calibri"/>
                <a:cs typeface="Calibri"/>
              </a:rPr>
              <a:t>seriously</a:t>
            </a:r>
            <a:endParaRPr lang="en-IN" dirty="0" smtClean="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870"/>
              </a:spcBef>
              <a:buSzPct val="97222"/>
              <a:buFont typeface="Wingdings"/>
              <a:buChar char=""/>
              <a:tabLst>
                <a:tab pos="377190" algn="l"/>
              </a:tabLst>
            </a:pPr>
            <a:r>
              <a:rPr lang="en-IN" i="1" dirty="0" smtClean="0">
                <a:solidFill>
                  <a:srgbClr val="0D0D0D"/>
                </a:solidFill>
                <a:latin typeface="Calibri"/>
                <a:cs typeface="Calibri"/>
              </a:rPr>
              <a:t>Individual </a:t>
            </a:r>
            <a:r>
              <a:rPr lang="en-IN" i="1" spc="-10" dirty="0" smtClean="0">
                <a:solidFill>
                  <a:srgbClr val="0D0D0D"/>
                </a:solidFill>
                <a:latin typeface="Calibri"/>
                <a:cs typeface="Calibri"/>
              </a:rPr>
              <a:t>differences between </a:t>
            </a:r>
            <a:r>
              <a:rPr lang="en-IN" i="1" spc="-15" dirty="0" smtClean="0">
                <a:solidFill>
                  <a:srgbClr val="0D0D0D"/>
                </a:solidFill>
                <a:latin typeface="Calibri"/>
                <a:cs typeface="Calibri"/>
              </a:rPr>
              <a:t>students </a:t>
            </a:r>
            <a:r>
              <a:rPr lang="en-IN" i="1" spc="-5" dirty="0" smtClean="0">
                <a:solidFill>
                  <a:srgbClr val="0D0D0D"/>
                </a:solidFill>
                <a:latin typeface="Calibri"/>
                <a:cs typeface="Calibri"/>
              </a:rPr>
              <a:t>are </a:t>
            </a:r>
            <a:r>
              <a:rPr lang="en-IN" i="1" dirty="0" smtClean="0">
                <a:solidFill>
                  <a:srgbClr val="0D0D0D"/>
                </a:solidFill>
                <a:latin typeface="Calibri"/>
                <a:cs typeface="Calibri"/>
              </a:rPr>
              <a:t>a  </a:t>
            </a:r>
            <a:r>
              <a:rPr lang="en-IN" i="1" spc="-10" dirty="0" smtClean="0">
                <a:solidFill>
                  <a:srgbClr val="0D0D0D"/>
                </a:solidFill>
                <a:latin typeface="Calibri"/>
                <a:cs typeface="Calibri"/>
              </a:rPr>
              <a:t>source </a:t>
            </a:r>
            <a:r>
              <a:rPr lang="en-IN" i="1" dirty="0" smtClean="0">
                <a:solidFill>
                  <a:srgbClr val="0D0D0D"/>
                </a:solidFill>
                <a:latin typeface="Calibri"/>
                <a:cs typeface="Calibri"/>
              </a:rPr>
              <a:t>of </a:t>
            </a:r>
            <a:r>
              <a:rPr lang="en-IN" i="1" spc="-5" dirty="0" smtClean="0">
                <a:solidFill>
                  <a:srgbClr val="0D0D0D"/>
                </a:solidFill>
                <a:latin typeface="Calibri"/>
                <a:cs typeface="Calibri"/>
              </a:rPr>
              <a:t>richness and </a:t>
            </a:r>
            <a:r>
              <a:rPr lang="en-IN" i="1" spc="-30" dirty="0" smtClean="0">
                <a:solidFill>
                  <a:srgbClr val="0D0D0D"/>
                </a:solidFill>
                <a:latin typeface="Calibri"/>
                <a:cs typeface="Calibri"/>
              </a:rPr>
              <a:t>diversity, </a:t>
            </a:r>
            <a:r>
              <a:rPr lang="en-IN" i="1" spc="-5" dirty="0" smtClean="0">
                <a:solidFill>
                  <a:srgbClr val="0D0D0D"/>
                </a:solidFill>
                <a:latin typeface="Calibri"/>
                <a:cs typeface="Calibri"/>
              </a:rPr>
              <a:t>and not </a:t>
            </a:r>
            <a:r>
              <a:rPr lang="en-IN" i="1" dirty="0" smtClean="0">
                <a:solidFill>
                  <a:srgbClr val="0D0D0D"/>
                </a:solidFill>
                <a:latin typeface="Calibri"/>
                <a:cs typeface="Calibri"/>
              </a:rPr>
              <a:t>a  </a:t>
            </a:r>
            <a:r>
              <a:rPr lang="en-IN" i="1" spc="-5" dirty="0" smtClean="0">
                <a:solidFill>
                  <a:srgbClr val="0D0D0D"/>
                </a:solidFill>
                <a:latin typeface="Calibri"/>
                <a:cs typeface="Calibri"/>
              </a:rPr>
              <a:t>problem</a:t>
            </a:r>
            <a:endParaRPr lang="en-IN" dirty="0" smtClean="0">
              <a:latin typeface="Calibri"/>
              <a:cs typeface="Calibri"/>
            </a:endParaRPr>
          </a:p>
          <a:p>
            <a:endParaRPr lang="en-IN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spc="-10" dirty="0" smtClean="0">
                <a:uFill>
                  <a:solidFill>
                    <a:srgbClr val="006FC0"/>
                  </a:solidFill>
                </a:uFill>
              </a:rPr>
              <a:t>PRACTICE </a:t>
            </a:r>
            <a:r>
              <a:rPr lang="en-IN" b="1" spc="-5" dirty="0" smtClean="0">
                <a:uFill>
                  <a:solidFill>
                    <a:srgbClr val="006FC0"/>
                  </a:solidFill>
                </a:uFill>
              </a:rPr>
              <a:t>OF </a:t>
            </a:r>
            <a:r>
              <a:rPr lang="en-IN" b="1" spc="-10" dirty="0" smtClean="0">
                <a:uFill>
                  <a:solidFill>
                    <a:srgbClr val="006FC0"/>
                  </a:solidFill>
                </a:uFill>
              </a:rPr>
              <a:t>INCLUSIVE</a:t>
            </a:r>
            <a:r>
              <a:rPr lang="en-IN" b="1" spc="-35" dirty="0" smtClean="0">
                <a:uFill>
                  <a:solidFill>
                    <a:srgbClr val="006FC0"/>
                  </a:solidFill>
                </a:uFill>
              </a:rPr>
              <a:t> </a:t>
            </a:r>
            <a:r>
              <a:rPr lang="en-IN" b="1" spc="-40" dirty="0" smtClean="0">
                <a:uFill>
                  <a:solidFill>
                    <a:srgbClr val="006FC0"/>
                  </a:solidFill>
                </a:uFill>
              </a:rPr>
              <a:t>EDUCATION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498475" indent="-485775">
              <a:lnSpc>
                <a:spcPct val="100000"/>
              </a:lnSpc>
              <a:spcBef>
                <a:spcPts val="434"/>
              </a:spcBef>
              <a:buFont typeface="Wingdings"/>
              <a:buChar char=""/>
              <a:tabLst>
                <a:tab pos="355600" algn="l"/>
              </a:tabLst>
            </a:pPr>
            <a:r>
              <a:rPr lang="en-IN" b="1" i="1" spc="-10" dirty="0" smtClean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The practice </a:t>
            </a:r>
            <a:r>
              <a:rPr lang="en-IN" b="1" i="1" spc="-5" dirty="0" smtClean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of </a:t>
            </a:r>
            <a:r>
              <a:rPr lang="en-IN" b="1" i="1" spc="-10" dirty="0" smtClean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developing </a:t>
            </a:r>
            <a:r>
              <a:rPr lang="en-IN" b="1" i="1" spc="-5" dirty="0" smtClean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inclusive schools</a:t>
            </a:r>
            <a:r>
              <a:rPr lang="en-IN" b="1" i="1" spc="75" dirty="0" smtClean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lang="en-IN" b="1" i="1" spc="-15" dirty="0" smtClean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involves</a:t>
            </a:r>
            <a:endParaRPr lang="en-IN" dirty="0" smtClean="0">
              <a:latin typeface="Calibri"/>
              <a:cs typeface="Calibri"/>
            </a:endParaRPr>
          </a:p>
          <a:p>
            <a:pPr marL="498475" marR="928369" indent="-485775">
              <a:lnSpc>
                <a:spcPts val="3700"/>
              </a:lnSpc>
              <a:spcBef>
                <a:spcPts val="175"/>
              </a:spcBef>
              <a:buFont typeface="Wingdings"/>
              <a:buChar char=""/>
              <a:tabLst>
                <a:tab pos="355600" algn="l"/>
                <a:tab pos="4765040" algn="l"/>
              </a:tabLst>
            </a:pPr>
            <a:r>
              <a:rPr lang="en-IN" b="1" i="1" spc="-10" dirty="0" smtClean="0">
                <a:solidFill>
                  <a:srgbClr val="205868"/>
                </a:solidFill>
                <a:latin typeface="Calibri"/>
                <a:cs typeface="Calibri"/>
              </a:rPr>
              <a:t>Understanding </a:t>
            </a:r>
            <a:r>
              <a:rPr lang="en-IN" b="1" i="1" spc="-5" dirty="0" smtClean="0">
                <a:solidFill>
                  <a:srgbClr val="205868"/>
                </a:solidFill>
                <a:latin typeface="Calibri"/>
                <a:cs typeface="Calibri"/>
              </a:rPr>
              <a:t>Inclusion</a:t>
            </a:r>
            <a:r>
              <a:rPr lang="en-IN" b="1" i="1" spc="55" dirty="0" smtClean="0">
                <a:solidFill>
                  <a:srgbClr val="205868"/>
                </a:solidFill>
                <a:latin typeface="Calibri"/>
                <a:cs typeface="Calibri"/>
              </a:rPr>
              <a:t> </a:t>
            </a:r>
            <a:r>
              <a:rPr lang="en-IN" b="1" i="1" spc="-5" dirty="0" smtClean="0">
                <a:solidFill>
                  <a:srgbClr val="205868"/>
                </a:solidFill>
                <a:latin typeface="Calibri"/>
                <a:cs typeface="Calibri"/>
              </a:rPr>
              <a:t>as</a:t>
            </a:r>
            <a:r>
              <a:rPr lang="en-IN" b="1" i="1" dirty="0" smtClean="0">
                <a:solidFill>
                  <a:srgbClr val="205868"/>
                </a:solidFill>
                <a:latin typeface="Calibri"/>
                <a:cs typeface="Calibri"/>
              </a:rPr>
              <a:t> </a:t>
            </a:r>
            <a:r>
              <a:rPr lang="en-IN" b="1" i="1" spc="-5" dirty="0" smtClean="0">
                <a:solidFill>
                  <a:srgbClr val="205868"/>
                </a:solidFill>
                <a:latin typeface="Calibri"/>
                <a:cs typeface="Calibri"/>
              </a:rPr>
              <a:t>a </a:t>
            </a:r>
            <a:r>
              <a:rPr lang="en-IN" b="1" i="1" spc="-10" dirty="0" smtClean="0">
                <a:solidFill>
                  <a:srgbClr val="006FC0"/>
                </a:solidFill>
                <a:latin typeface="Calibri"/>
                <a:cs typeface="Calibri"/>
              </a:rPr>
              <a:t>continuing </a:t>
            </a:r>
            <a:r>
              <a:rPr lang="en-IN" b="1" i="1" spc="-10" dirty="0" smtClean="0">
                <a:solidFill>
                  <a:srgbClr val="006FC0"/>
                </a:solidFill>
                <a:latin typeface="Calibri"/>
                <a:cs typeface="Calibri"/>
              </a:rPr>
              <a:t>process</a:t>
            </a:r>
            <a:r>
              <a:rPr lang="en-IN" b="1" i="1" spc="-10" dirty="0" smtClean="0">
                <a:solidFill>
                  <a:srgbClr val="205868"/>
                </a:solidFill>
                <a:latin typeface="Calibri"/>
                <a:cs typeface="Calibri"/>
              </a:rPr>
              <a:t>,  not </a:t>
            </a:r>
            <a:r>
              <a:rPr lang="en-IN" b="1" i="1" spc="-5" dirty="0" smtClean="0">
                <a:solidFill>
                  <a:srgbClr val="205868"/>
                </a:solidFill>
                <a:latin typeface="Calibri"/>
                <a:cs typeface="Calibri"/>
              </a:rPr>
              <a:t>a one time</a:t>
            </a:r>
            <a:r>
              <a:rPr lang="en-IN" b="1" i="1" spc="25" dirty="0" smtClean="0">
                <a:solidFill>
                  <a:srgbClr val="205868"/>
                </a:solidFill>
                <a:latin typeface="Calibri"/>
                <a:cs typeface="Calibri"/>
              </a:rPr>
              <a:t> </a:t>
            </a:r>
            <a:r>
              <a:rPr lang="en-IN" b="1" i="1" spc="-15" dirty="0" smtClean="0">
                <a:solidFill>
                  <a:srgbClr val="205868"/>
                </a:solidFill>
                <a:latin typeface="Calibri"/>
                <a:cs typeface="Calibri"/>
              </a:rPr>
              <a:t>event.</a:t>
            </a:r>
            <a:endParaRPr lang="en-IN" dirty="0" smtClean="0">
              <a:latin typeface="Calibri"/>
              <a:cs typeface="Calibri"/>
            </a:endParaRPr>
          </a:p>
          <a:p>
            <a:pPr marL="355600" marR="5080" indent="-342900">
              <a:lnSpc>
                <a:spcPts val="3020"/>
              </a:lnSpc>
              <a:spcBef>
                <a:spcPts val="540"/>
              </a:spcBef>
              <a:buFont typeface="Wingdings"/>
              <a:buChar char=""/>
              <a:tabLst>
                <a:tab pos="436880" algn="l"/>
              </a:tabLst>
            </a:pPr>
            <a:r>
              <a:rPr lang="en-IN" b="1" i="1" spc="-5" dirty="0" smtClean="0">
                <a:solidFill>
                  <a:srgbClr val="205868"/>
                </a:solidFill>
                <a:latin typeface="Calibri"/>
                <a:cs typeface="Calibri"/>
              </a:rPr>
              <a:t>strengthening and </a:t>
            </a:r>
            <a:r>
              <a:rPr lang="en-IN" b="1" i="1" spc="-10" dirty="0" smtClean="0">
                <a:solidFill>
                  <a:srgbClr val="205868"/>
                </a:solidFill>
                <a:latin typeface="Calibri"/>
                <a:cs typeface="Calibri"/>
              </a:rPr>
              <a:t>sustaining </a:t>
            </a:r>
            <a:r>
              <a:rPr lang="en-IN" b="1" i="1" spc="-5" dirty="0" smtClean="0">
                <a:solidFill>
                  <a:srgbClr val="205868"/>
                </a:solidFill>
                <a:latin typeface="Calibri"/>
                <a:cs typeface="Calibri"/>
              </a:rPr>
              <a:t>the </a:t>
            </a:r>
            <a:r>
              <a:rPr lang="en-IN" b="1" i="1" spc="-5" dirty="0" smtClean="0">
                <a:solidFill>
                  <a:srgbClr val="006FC0"/>
                </a:solidFill>
                <a:latin typeface="Calibri"/>
                <a:cs typeface="Calibri"/>
              </a:rPr>
              <a:t>participation of all </a:t>
            </a:r>
            <a:r>
              <a:rPr lang="en-IN" b="1" i="1" spc="-5" dirty="0" smtClean="0">
                <a:solidFill>
                  <a:srgbClr val="205868"/>
                </a:solidFill>
                <a:latin typeface="Calibri"/>
                <a:cs typeface="Calibri"/>
              </a:rPr>
              <a:t> </a:t>
            </a:r>
            <a:r>
              <a:rPr lang="en-IN" b="1" i="1" spc="-10" dirty="0" smtClean="0">
                <a:solidFill>
                  <a:srgbClr val="205868"/>
                </a:solidFill>
                <a:latin typeface="Calibri"/>
                <a:cs typeface="Calibri"/>
              </a:rPr>
              <a:t>students, teachers, parents </a:t>
            </a:r>
            <a:r>
              <a:rPr lang="en-IN" b="1" i="1" spc="-5" dirty="0" smtClean="0">
                <a:solidFill>
                  <a:srgbClr val="205868"/>
                </a:solidFill>
                <a:latin typeface="Calibri"/>
                <a:cs typeface="Calibri"/>
              </a:rPr>
              <a:t>and </a:t>
            </a:r>
            <a:r>
              <a:rPr lang="en-IN" b="1" i="1" spc="-10" dirty="0" smtClean="0">
                <a:solidFill>
                  <a:srgbClr val="205868"/>
                </a:solidFill>
                <a:latin typeface="Calibri"/>
                <a:cs typeface="Calibri"/>
              </a:rPr>
              <a:t>community members </a:t>
            </a:r>
            <a:r>
              <a:rPr lang="en-IN" b="1" i="1" spc="-5" dirty="0" smtClean="0">
                <a:solidFill>
                  <a:srgbClr val="205868"/>
                </a:solidFill>
                <a:latin typeface="Calibri"/>
                <a:cs typeface="Calibri"/>
              </a:rPr>
              <a:t>in  the work of the</a:t>
            </a:r>
            <a:r>
              <a:rPr lang="en-IN" b="1" i="1" spc="30" dirty="0" smtClean="0">
                <a:solidFill>
                  <a:srgbClr val="205868"/>
                </a:solidFill>
                <a:latin typeface="Calibri"/>
                <a:cs typeface="Calibri"/>
              </a:rPr>
              <a:t> </a:t>
            </a:r>
            <a:r>
              <a:rPr lang="en-IN" b="1" i="1" spc="-10" dirty="0" smtClean="0">
                <a:solidFill>
                  <a:srgbClr val="205868"/>
                </a:solidFill>
                <a:latin typeface="Calibri"/>
                <a:cs typeface="Calibri"/>
              </a:rPr>
              <a:t>school.</a:t>
            </a:r>
            <a:endParaRPr lang="en-IN" dirty="0" smtClean="0">
              <a:latin typeface="Calibri"/>
              <a:cs typeface="Calibri"/>
            </a:endParaRPr>
          </a:p>
          <a:p>
            <a:pPr marL="355600" marR="8890" indent="-342900">
              <a:lnSpc>
                <a:spcPts val="3020"/>
              </a:lnSpc>
              <a:spcBef>
                <a:spcPts val="685"/>
              </a:spcBef>
              <a:buFont typeface="Wingdings"/>
              <a:buChar char=""/>
              <a:tabLst>
                <a:tab pos="355600" algn="l"/>
              </a:tabLst>
            </a:pPr>
            <a:r>
              <a:rPr lang="en-IN" b="1" i="1" spc="-10" dirty="0" smtClean="0">
                <a:solidFill>
                  <a:srgbClr val="006FC0"/>
                </a:solidFill>
                <a:latin typeface="Calibri"/>
                <a:cs typeface="Calibri"/>
              </a:rPr>
              <a:t>Restructuring </a:t>
            </a:r>
            <a:r>
              <a:rPr lang="en-IN" b="1" i="1" spc="-5" dirty="0" smtClean="0">
                <a:solidFill>
                  <a:srgbClr val="205868"/>
                </a:solidFill>
                <a:latin typeface="Calibri"/>
                <a:cs typeface="Calibri"/>
              </a:rPr>
              <a:t>the cultures, policies and </a:t>
            </a:r>
            <a:r>
              <a:rPr lang="en-IN" b="1" i="1" spc="-10" dirty="0" smtClean="0">
                <a:solidFill>
                  <a:srgbClr val="205868"/>
                </a:solidFill>
                <a:latin typeface="Calibri"/>
                <a:cs typeface="Calibri"/>
              </a:rPr>
              <a:t>practices </a:t>
            </a:r>
            <a:r>
              <a:rPr lang="en-IN" b="1" i="1" spc="-5" dirty="0" smtClean="0">
                <a:solidFill>
                  <a:srgbClr val="205868"/>
                </a:solidFill>
                <a:latin typeface="Calibri"/>
                <a:cs typeface="Calibri"/>
              </a:rPr>
              <a:t>in  schools </a:t>
            </a:r>
            <a:r>
              <a:rPr lang="en-IN" b="1" i="1" spc="-15" dirty="0" smtClean="0">
                <a:solidFill>
                  <a:srgbClr val="205868"/>
                </a:solidFill>
                <a:latin typeface="Calibri"/>
                <a:cs typeface="Calibri"/>
              </a:rPr>
              <a:t>to </a:t>
            </a:r>
            <a:r>
              <a:rPr lang="en-IN" b="1" i="1" spc="-10" dirty="0" smtClean="0">
                <a:solidFill>
                  <a:srgbClr val="205868"/>
                </a:solidFill>
                <a:latin typeface="Calibri"/>
                <a:cs typeface="Calibri"/>
              </a:rPr>
              <a:t>respond </a:t>
            </a:r>
            <a:r>
              <a:rPr lang="en-IN" b="1" i="1" spc="-15" dirty="0" smtClean="0">
                <a:solidFill>
                  <a:srgbClr val="205868"/>
                </a:solidFill>
                <a:latin typeface="Calibri"/>
                <a:cs typeface="Calibri"/>
              </a:rPr>
              <a:t>to </a:t>
            </a:r>
            <a:r>
              <a:rPr lang="en-IN" b="1" i="1" spc="-5" dirty="0" smtClean="0">
                <a:solidFill>
                  <a:srgbClr val="205868"/>
                </a:solidFill>
                <a:latin typeface="Calibri"/>
                <a:cs typeface="Calibri"/>
              </a:rPr>
              <a:t>the </a:t>
            </a:r>
            <a:r>
              <a:rPr lang="en-IN" b="1" i="1" spc="-10" dirty="0" smtClean="0">
                <a:solidFill>
                  <a:srgbClr val="205868"/>
                </a:solidFill>
                <a:latin typeface="Calibri"/>
                <a:cs typeface="Calibri"/>
              </a:rPr>
              <a:t>diversity </a:t>
            </a:r>
            <a:r>
              <a:rPr lang="en-IN" b="1" i="1" spc="-5" dirty="0" smtClean="0">
                <a:solidFill>
                  <a:srgbClr val="205868"/>
                </a:solidFill>
                <a:latin typeface="Calibri"/>
                <a:cs typeface="Calibri"/>
              </a:rPr>
              <a:t>of pupils </a:t>
            </a:r>
            <a:r>
              <a:rPr lang="en-IN" b="1" i="1" spc="-10" dirty="0" smtClean="0">
                <a:solidFill>
                  <a:srgbClr val="205868"/>
                </a:solidFill>
                <a:latin typeface="Calibri"/>
                <a:cs typeface="Calibri"/>
              </a:rPr>
              <a:t>within </a:t>
            </a:r>
            <a:r>
              <a:rPr lang="en-IN" b="1" i="1" spc="-5" dirty="0" smtClean="0">
                <a:solidFill>
                  <a:srgbClr val="205868"/>
                </a:solidFill>
                <a:latin typeface="Calibri"/>
                <a:cs typeface="Calibri"/>
              </a:rPr>
              <a:t>their  </a:t>
            </a:r>
            <a:r>
              <a:rPr lang="en-IN" b="1" i="1" spc="-20" dirty="0" smtClean="0">
                <a:solidFill>
                  <a:srgbClr val="205868"/>
                </a:solidFill>
                <a:latin typeface="Calibri"/>
                <a:cs typeface="Calibri"/>
              </a:rPr>
              <a:t>locality.</a:t>
            </a:r>
            <a:endParaRPr lang="en-IN" dirty="0" smtClean="0">
              <a:latin typeface="Calibri"/>
              <a:cs typeface="Calibri"/>
            </a:endParaRPr>
          </a:p>
          <a:p>
            <a:pPr marL="355600" marR="450850" indent="-342900">
              <a:lnSpc>
                <a:spcPts val="3020"/>
              </a:lnSpc>
              <a:spcBef>
                <a:spcPts val="690"/>
              </a:spcBef>
              <a:buFont typeface="Wingdings"/>
              <a:buChar char=""/>
              <a:tabLst>
                <a:tab pos="355600" algn="l"/>
              </a:tabLst>
            </a:pPr>
            <a:r>
              <a:rPr lang="en-IN" b="1" i="1" spc="-10" dirty="0" smtClean="0">
                <a:solidFill>
                  <a:srgbClr val="205868"/>
                </a:solidFill>
                <a:latin typeface="Calibri"/>
                <a:cs typeface="Calibri"/>
              </a:rPr>
              <a:t>Providing </a:t>
            </a:r>
            <a:r>
              <a:rPr lang="en-IN" b="1" i="1" spc="-5" dirty="0" smtClean="0">
                <a:solidFill>
                  <a:srgbClr val="205868"/>
                </a:solidFill>
                <a:latin typeface="Calibri"/>
                <a:cs typeface="Calibri"/>
              </a:rPr>
              <a:t>an </a:t>
            </a:r>
            <a:r>
              <a:rPr lang="en-IN" b="1" i="1" spc="-15" dirty="0" smtClean="0">
                <a:solidFill>
                  <a:srgbClr val="006FC0"/>
                </a:solidFill>
                <a:latin typeface="Calibri"/>
                <a:cs typeface="Calibri"/>
              </a:rPr>
              <a:t>accessible </a:t>
            </a:r>
            <a:r>
              <a:rPr lang="en-IN" b="1" i="1" spc="-5" dirty="0" smtClean="0">
                <a:solidFill>
                  <a:srgbClr val="006FC0"/>
                </a:solidFill>
                <a:latin typeface="Calibri"/>
                <a:cs typeface="Calibri"/>
              </a:rPr>
              <a:t>curriculum and </a:t>
            </a:r>
            <a:r>
              <a:rPr lang="en-IN" b="1" i="1" spc="-10" dirty="0" smtClean="0">
                <a:solidFill>
                  <a:srgbClr val="006FC0"/>
                </a:solidFill>
                <a:latin typeface="Calibri"/>
                <a:cs typeface="Calibri"/>
              </a:rPr>
              <a:t>appropriate  </a:t>
            </a:r>
            <a:r>
              <a:rPr lang="en-IN" b="1" i="1" spc="-5" dirty="0" smtClean="0">
                <a:solidFill>
                  <a:srgbClr val="006FC0"/>
                </a:solidFill>
                <a:latin typeface="Calibri"/>
                <a:cs typeface="Calibri"/>
              </a:rPr>
              <a:t>training programmes </a:t>
            </a:r>
            <a:r>
              <a:rPr lang="en-IN" b="1" i="1" spc="-15" dirty="0" smtClean="0">
                <a:solidFill>
                  <a:srgbClr val="205868"/>
                </a:solidFill>
                <a:latin typeface="Calibri"/>
                <a:cs typeface="Calibri"/>
              </a:rPr>
              <a:t>for </a:t>
            </a:r>
            <a:r>
              <a:rPr lang="en-IN" b="1" i="1" spc="-5" dirty="0" smtClean="0">
                <a:solidFill>
                  <a:srgbClr val="205868"/>
                </a:solidFill>
                <a:latin typeface="Calibri"/>
                <a:cs typeface="Calibri"/>
              </a:rPr>
              <a:t>all </a:t>
            </a:r>
            <a:r>
              <a:rPr lang="en-IN" b="1" i="1" spc="-10" dirty="0" smtClean="0">
                <a:solidFill>
                  <a:srgbClr val="205868"/>
                </a:solidFill>
                <a:latin typeface="Calibri"/>
                <a:cs typeface="Calibri"/>
              </a:rPr>
              <a:t>(teachers </a:t>
            </a:r>
            <a:r>
              <a:rPr lang="en-IN" b="1" i="1" spc="-5" dirty="0" smtClean="0">
                <a:solidFill>
                  <a:srgbClr val="205868"/>
                </a:solidFill>
                <a:latin typeface="Calibri"/>
                <a:cs typeface="Calibri"/>
              </a:rPr>
              <a:t>and</a:t>
            </a:r>
            <a:r>
              <a:rPr lang="en-IN" b="1" i="1" spc="85" dirty="0" smtClean="0">
                <a:solidFill>
                  <a:srgbClr val="205868"/>
                </a:solidFill>
                <a:latin typeface="Calibri"/>
                <a:cs typeface="Calibri"/>
              </a:rPr>
              <a:t> </a:t>
            </a:r>
            <a:r>
              <a:rPr lang="en-IN" b="1" i="1" spc="-10" dirty="0" smtClean="0">
                <a:solidFill>
                  <a:srgbClr val="205868"/>
                </a:solidFill>
                <a:latin typeface="Calibri"/>
                <a:cs typeface="Calibri"/>
              </a:rPr>
              <a:t>students).</a:t>
            </a:r>
            <a:endParaRPr lang="en-IN" dirty="0" smtClean="0">
              <a:latin typeface="Calibri"/>
              <a:cs typeface="Calibri"/>
            </a:endParaRPr>
          </a:p>
          <a:p>
            <a:pPr marL="355600" marR="462915" indent="-342900">
              <a:lnSpc>
                <a:spcPts val="3020"/>
              </a:lnSpc>
              <a:spcBef>
                <a:spcPts val="680"/>
              </a:spcBef>
              <a:buFont typeface="Wingdings"/>
              <a:buChar char=""/>
              <a:tabLst>
                <a:tab pos="355600" algn="l"/>
              </a:tabLst>
            </a:pPr>
            <a:r>
              <a:rPr lang="en-IN" b="1" i="1" spc="-5" dirty="0" smtClean="0">
                <a:solidFill>
                  <a:srgbClr val="205868"/>
                </a:solidFill>
                <a:latin typeface="Calibri"/>
                <a:cs typeface="Calibri"/>
              </a:rPr>
              <a:t>Identifying and </a:t>
            </a:r>
            <a:r>
              <a:rPr lang="en-IN" b="1" i="1" spc="-10" dirty="0" smtClean="0">
                <a:solidFill>
                  <a:srgbClr val="006FC0"/>
                </a:solidFill>
                <a:latin typeface="Calibri"/>
                <a:cs typeface="Calibri"/>
              </a:rPr>
              <a:t>providing support </a:t>
            </a:r>
            <a:r>
              <a:rPr lang="en-IN" b="1" i="1" spc="-15" dirty="0" smtClean="0">
                <a:solidFill>
                  <a:srgbClr val="205868"/>
                </a:solidFill>
                <a:latin typeface="Calibri"/>
                <a:cs typeface="Calibri"/>
              </a:rPr>
              <a:t>for </a:t>
            </a:r>
            <a:r>
              <a:rPr lang="en-IN" b="1" i="1" spc="-10" dirty="0" smtClean="0">
                <a:solidFill>
                  <a:srgbClr val="205868"/>
                </a:solidFill>
                <a:latin typeface="Calibri"/>
                <a:cs typeface="Calibri"/>
              </a:rPr>
              <a:t>staff </a:t>
            </a:r>
            <a:r>
              <a:rPr lang="en-IN" b="1" i="1" spc="-5" dirty="0" smtClean="0">
                <a:solidFill>
                  <a:srgbClr val="205868"/>
                </a:solidFill>
                <a:latin typeface="Calibri"/>
                <a:cs typeface="Calibri"/>
              </a:rPr>
              <a:t>as </a:t>
            </a:r>
            <a:r>
              <a:rPr lang="en-IN" b="1" i="1" spc="-10" dirty="0" smtClean="0">
                <a:solidFill>
                  <a:srgbClr val="205868"/>
                </a:solidFill>
                <a:latin typeface="Calibri"/>
                <a:cs typeface="Calibri"/>
              </a:rPr>
              <a:t>well </a:t>
            </a:r>
            <a:r>
              <a:rPr lang="en-IN" b="1" i="1" spc="-5" dirty="0" smtClean="0">
                <a:solidFill>
                  <a:srgbClr val="205868"/>
                </a:solidFill>
                <a:latin typeface="Calibri"/>
                <a:cs typeface="Calibri"/>
              </a:rPr>
              <a:t>as  </a:t>
            </a:r>
            <a:r>
              <a:rPr lang="en-IN" b="1" i="1" spc="-10" dirty="0" smtClean="0">
                <a:solidFill>
                  <a:srgbClr val="205868"/>
                </a:solidFill>
                <a:latin typeface="Calibri"/>
                <a:cs typeface="Calibri"/>
              </a:rPr>
              <a:t>students.</a:t>
            </a:r>
            <a:endParaRPr lang="en-IN" dirty="0" smtClean="0">
              <a:latin typeface="Calibri"/>
              <a:cs typeface="Calibri"/>
            </a:endParaRPr>
          </a:p>
          <a:p>
            <a:endParaRPr lang="en-IN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object 2"/>
          <p:cNvSpPr>
            <a:spLocks noGrp="1"/>
          </p:cNvSpPr>
          <p:nvPr>
            <p:ph idx="1"/>
          </p:nvPr>
        </p:nvSpPr>
        <p:spPr>
          <a:xfrm>
            <a:off x="1117309" y="642918"/>
            <a:ext cx="10120639" cy="55292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4594214" y="2428868"/>
            <a:ext cx="3143272" cy="214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/>
              <a:t>AIMS AND </a:t>
            </a:r>
            <a:r>
              <a:rPr lang="en-IN" b="1" spc="-10" dirty="0" smtClean="0"/>
              <a:t>OBJECTIVES </a:t>
            </a:r>
            <a:r>
              <a:rPr lang="en-IN" b="1" dirty="0" smtClean="0"/>
              <a:t>OF </a:t>
            </a:r>
            <a:r>
              <a:rPr lang="en-IN" b="1" spc="-5" dirty="0" smtClean="0"/>
              <a:t>INCLUSIVE</a:t>
            </a:r>
            <a:r>
              <a:rPr lang="en-IN" b="1" spc="-30" dirty="0" smtClean="0"/>
              <a:t> EDUCATION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7040" indent="-434340">
              <a:lnSpc>
                <a:spcPct val="100000"/>
              </a:lnSpc>
              <a:spcBef>
                <a:spcPts val="960"/>
              </a:spcBef>
              <a:buSzPct val="88888"/>
              <a:buFont typeface="Wingdings"/>
              <a:buChar char=""/>
              <a:tabLst>
                <a:tab pos="446405" algn="l"/>
                <a:tab pos="447040" algn="l"/>
              </a:tabLst>
            </a:pPr>
            <a:r>
              <a:rPr lang="en-IN" b="1" i="1" spc="-15" dirty="0" smtClean="0">
                <a:latin typeface="Calibri"/>
                <a:cs typeface="Calibri"/>
              </a:rPr>
              <a:t>Education </a:t>
            </a:r>
            <a:r>
              <a:rPr lang="en-IN" b="1" i="1" spc="-10" dirty="0" smtClean="0">
                <a:latin typeface="Calibri"/>
                <a:cs typeface="Calibri"/>
              </a:rPr>
              <a:t>for</a:t>
            </a:r>
            <a:r>
              <a:rPr lang="en-IN" b="1" i="1" spc="15" dirty="0" smtClean="0">
                <a:latin typeface="Calibri"/>
                <a:cs typeface="Calibri"/>
              </a:rPr>
              <a:t> </a:t>
            </a:r>
            <a:r>
              <a:rPr lang="en-IN" b="1" i="1" spc="-5" dirty="0" smtClean="0">
                <a:latin typeface="Calibri"/>
                <a:cs typeface="Calibri"/>
              </a:rPr>
              <a:t>all</a:t>
            </a:r>
            <a:endParaRPr lang="en-IN" dirty="0" smtClean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Wingdings"/>
              <a:buChar char=""/>
              <a:tabLst>
                <a:tab pos="355600" algn="l"/>
              </a:tabLst>
            </a:pPr>
            <a:r>
              <a:rPr lang="en-IN" b="1" i="1" spc="-10" dirty="0" smtClean="0">
                <a:latin typeface="Calibri"/>
                <a:cs typeface="Calibri"/>
              </a:rPr>
              <a:t>Protection </a:t>
            </a:r>
            <a:r>
              <a:rPr lang="en-IN" b="1" i="1" spc="-5" dirty="0" smtClean="0">
                <a:latin typeface="Calibri"/>
                <a:cs typeface="Calibri"/>
              </a:rPr>
              <a:t>of</a:t>
            </a:r>
            <a:r>
              <a:rPr lang="en-IN" b="1" i="1" dirty="0" smtClean="0">
                <a:latin typeface="Calibri"/>
                <a:cs typeface="Calibri"/>
              </a:rPr>
              <a:t> </a:t>
            </a:r>
            <a:r>
              <a:rPr lang="en-IN" b="1" i="1" spc="-10" dirty="0" smtClean="0">
                <a:latin typeface="Calibri"/>
                <a:cs typeface="Calibri"/>
              </a:rPr>
              <a:t>rights</a:t>
            </a:r>
            <a:endParaRPr lang="en-IN" dirty="0" smtClean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Wingdings"/>
              <a:buChar char=""/>
              <a:tabLst>
                <a:tab pos="355600" algn="l"/>
              </a:tabLst>
            </a:pPr>
            <a:r>
              <a:rPr lang="en-IN" b="1" i="1" spc="-10" dirty="0" smtClean="0">
                <a:latin typeface="Calibri"/>
                <a:cs typeface="Calibri"/>
              </a:rPr>
              <a:t>Identification </a:t>
            </a:r>
            <a:r>
              <a:rPr lang="en-IN" b="1" i="1" spc="-5" dirty="0" smtClean="0">
                <a:latin typeface="Calibri"/>
                <a:cs typeface="Calibri"/>
              </a:rPr>
              <a:t>of</a:t>
            </a:r>
            <a:r>
              <a:rPr lang="en-IN" b="1" i="1" spc="10" dirty="0" smtClean="0">
                <a:latin typeface="Calibri"/>
                <a:cs typeface="Calibri"/>
              </a:rPr>
              <a:t> </a:t>
            </a:r>
            <a:r>
              <a:rPr lang="en-IN" b="1" i="1" spc="-5" dirty="0" smtClean="0">
                <a:latin typeface="Calibri"/>
                <a:cs typeface="Calibri"/>
              </a:rPr>
              <a:t>skills</a:t>
            </a:r>
            <a:endParaRPr lang="en-IN" dirty="0" smtClean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Wingdings"/>
              <a:buChar char=""/>
              <a:tabLst>
                <a:tab pos="355600" algn="l"/>
              </a:tabLst>
            </a:pPr>
            <a:r>
              <a:rPr lang="en-IN" b="1" i="1" spc="-15" dirty="0" smtClean="0">
                <a:latin typeface="Calibri"/>
                <a:cs typeface="Calibri"/>
              </a:rPr>
              <a:t>Development </a:t>
            </a:r>
            <a:r>
              <a:rPr lang="en-IN" b="1" i="1" spc="-5" dirty="0" smtClean="0">
                <a:latin typeface="Calibri"/>
                <a:cs typeface="Calibri"/>
              </a:rPr>
              <a:t>of social</a:t>
            </a:r>
            <a:r>
              <a:rPr lang="en-IN" b="1" i="1" spc="25" dirty="0" smtClean="0">
                <a:latin typeface="Calibri"/>
                <a:cs typeface="Calibri"/>
              </a:rPr>
              <a:t> </a:t>
            </a:r>
            <a:r>
              <a:rPr lang="en-IN" b="1" i="1" spc="-10" dirty="0" smtClean="0">
                <a:latin typeface="Calibri"/>
                <a:cs typeface="Calibri"/>
              </a:rPr>
              <a:t>consciousness</a:t>
            </a:r>
            <a:endParaRPr lang="en-IN" dirty="0" smtClean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Wingdings"/>
              <a:buChar char=""/>
              <a:tabLst>
                <a:tab pos="355600" algn="l"/>
              </a:tabLst>
            </a:pPr>
            <a:r>
              <a:rPr lang="en-IN" b="1" i="1" spc="-130" dirty="0" smtClean="0">
                <a:latin typeface="Calibri"/>
                <a:cs typeface="Calibri"/>
              </a:rPr>
              <a:t>To </a:t>
            </a:r>
            <a:r>
              <a:rPr lang="en-IN" b="1" i="1" spc="-5" dirty="0" smtClean="0">
                <a:latin typeface="Calibri"/>
                <a:cs typeface="Calibri"/>
              </a:rPr>
              <a:t>prepare </a:t>
            </a:r>
            <a:r>
              <a:rPr lang="en-IN" b="1" i="1" spc="-15" dirty="0" smtClean="0">
                <a:latin typeface="Calibri"/>
                <a:cs typeface="Calibri"/>
              </a:rPr>
              <a:t>for new</a:t>
            </a:r>
            <a:r>
              <a:rPr lang="en-IN" b="1" i="1" spc="100" dirty="0" smtClean="0">
                <a:latin typeface="Calibri"/>
                <a:cs typeface="Calibri"/>
              </a:rPr>
              <a:t> </a:t>
            </a:r>
            <a:r>
              <a:rPr lang="en-IN" b="1" i="1" spc="-5" dirty="0" smtClean="0">
                <a:latin typeface="Calibri"/>
                <a:cs typeface="Calibri"/>
              </a:rPr>
              <a:t>challenges</a:t>
            </a:r>
            <a:endParaRPr lang="en-IN" dirty="0" smtClean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Wingdings"/>
              <a:buChar char=""/>
              <a:tabLst>
                <a:tab pos="355600" algn="l"/>
              </a:tabLst>
            </a:pPr>
            <a:r>
              <a:rPr lang="en-IN" b="1" i="1" spc="-15" dirty="0" smtClean="0">
                <a:latin typeface="Calibri"/>
                <a:cs typeface="Calibri"/>
              </a:rPr>
              <a:t>Development </a:t>
            </a:r>
            <a:r>
              <a:rPr lang="en-IN" b="1" i="1" spc="-5" dirty="0" smtClean="0">
                <a:latin typeface="Calibri"/>
                <a:cs typeface="Calibri"/>
              </a:rPr>
              <a:t>of</a:t>
            </a:r>
            <a:r>
              <a:rPr lang="en-IN" b="1" i="1" dirty="0" smtClean="0">
                <a:latin typeface="Calibri"/>
                <a:cs typeface="Calibri"/>
              </a:rPr>
              <a:t> </a:t>
            </a:r>
            <a:r>
              <a:rPr lang="en-IN" b="1" i="1" spc="-5" dirty="0" smtClean="0">
                <a:latin typeface="Calibri"/>
                <a:cs typeface="Calibri"/>
              </a:rPr>
              <a:t>brotherhood</a:t>
            </a:r>
            <a:endParaRPr lang="en-IN" dirty="0" smtClean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Wingdings"/>
              <a:buChar char=""/>
              <a:tabLst>
                <a:tab pos="355600" algn="l"/>
              </a:tabLst>
            </a:pPr>
            <a:r>
              <a:rPr lang="en-IN" b="1" i="1" spc="-130" dirty="0" smtClean="0">
                <a:latin typeface="Calibri"/>
                <a:cs typeface="Calibri"/>
              </a:rPr>
              <a:t>To </a:t>
            </a:r>
            <a:r>
              <a:rPr lang="en-IN" b="1" i="1" spc="-5" dirty="0" smtClean="0">
                <a:latin typeface="Calibri"/>
                <a:cs typeface="Calibri"/>
              </a:rPr>
              <a:t>improve </a:t>
            </a:r>
            <a:r>
              <a:rPr lang="en-IN" b="1" i="1" spc="-10" dirty="0" smtClean="0">
                <a:latin typeface="Calibri"/>
                <a:cs typeface="Calibri"/>
              </a:rPr>
              <a:t>quality </a:t>
            </a:r>
            <a:r>
              <a:rPr lang="en-IN" b="1" i="1" spc="-5" dirty="0" smtClean="0">
                <a:latin typeface="Calibri"/>
                <a:cs typeface="Calibri"/>
              </a:rPr>
              <a:t>of</a:t>
            </a:r>
            <a:r>
              <a:rPr lang="en-IN" b="1" i="1" spc="114" dirty="0" smtClean="0">
                <a:latin typeface="Calibri"/>
                <a:cs typeface="Calibri"/>
              </a:rPr>
              <a:t> </a:t>
            </a:r>
            <a:r>
              <a:rPr lang="en-IN" b="1" i="1" spc="-10" dirty="0" smtClean="0">
                <a:latin typeface="Calibri"/>
                <a:cs typeface="Calibri"/>
              </a:rPr>
              <a:t>education</a:t>
            </a:r>
            <a:endParaRPr lang="en-IN" dirty="0" smtClean="0">
              <a:latin typeface="Calibri"/>
              <a:cs typeface="Calibri"/>
            </a:endParaRPr>
          </a:p>
          <a:p>
            <a:endParaRPr lang="en-IN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spc="-5" dirty="0" smtClean="0">
                <a:uFill>
                  <a:solidFill>
                    <a:srgbClr val="6F2F9F"/>
                  </a:solidFill>
                </a:uFill>
                <a:latin typeface="Calibri"/>
                <a:cs typeface="Calibri"/>
              </a:rPr>
              <a:t>NEED </a:t>
            </a:r>
            <a:r>
              <a:rPr lang="en-IN" b="1" dirty="0" smtClean="0">
                <a:uFill>
                  <a:solidFill>
                    <a:srgbClr val="6F2F9F"/>
                  </a:solidFill>
                </a:uFill>
                <a:latin typeface="Calibri"/>
                <a:cs typeface="Calibri"/>
              </a:rPr>
              <a:t>AND </a:t>
            </a:r>
            <a:r>
              <a:rPr lang="en-IN" b="1" spc="-35" dirty="0" smtClean="0">
                <a:uFill>
                  <a:solidFill>
                    <a:srgbClr val="6F2F9F"/>
                  </a:solidFill>
                </a:uFill>
                <a:latin typeface="Calibri"/>
                <a:cs typeface="Calibri"/>
              </a:rPr>
              <a:t>IMPORTANCE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75920" indent="-363220">
              <a:lnSpc>
                <a:spcPct val="100000"/>
              </a:lnSpc>
              <a:spcBef>
                <a:spcPts val="865"/>
              </a:spcBef>
              <a:buSzPct val="96875"/>
              <a:buFont typeface="Wingdings"/>
              <a:buChar char=""/>
              <a:tabLst>
                <a:tab pos="376555" algn="l"/>
              </a:tabLst>
            </a:pPr>
            <a:r>
              <a:rPr lang="en-IN" spc="-145" dirty="0" smtClean="0">
                <a:latin typeface="Calibri"/>
                <a:cs typeface="Calibri"/>
              </a:rPr>
              <a:t>To </a:t>
            </a:r>
            <a:r>
              <a:rPr lang="en-IN" spc="-10" dirty="0" smtClean="0">
                <a:latin typeface="Calibri"/>
                <a:cs typeface="Calibri"/>
              </a:rPr>
              <a:t>fulfil </a:t>
            </a:r>
            <a:r>
              <a:rPr lang="en-IN" dirty="0" smtClean="0">
                <a:latin typeface="Calibri"/>
                <a:cs typeface="Calibri"/>
              </a:rPr>
              <a:t>the </a:t>
            </a:r>
            <a:r>
              <a:rPr lang="en-IN" spc="-10" dirty="0" smtClean="0">
                <a:latin typeface="Calibri"/>
                <a:cs typeface="Calibri"/>
              </a:rPr>
              <a:t>constitutional</a:t>
            </a:r>
            <a:r>
              <a:rPr lang="en-IN" spc="225" dirty="0" smtClean="0">
                <a:latin typeface="Calibri"/>
                <a:cs typeface="Calibri"/>
              </a:rPr>
              <a:t> </a:t>
            </a:r>
            <a:r>
              <a:rPr lang="en-IN" spc="-5" dirty="0" smtClean="0">
                <a:latin typeface="Calibri"/>
                <a:cs typeface="Calibri"/>
              </a:rPr>
              <a:t>responsibilities</a:t>
            </a:r>
            <a:endParaRPr lang="en-IN" dirty="0" smtClean="0">
              <a:latin typeface="Calibri"/>
              <a:cs typeface="Calibri"/>
            </a:endParaRPr>
          </a:p>
          <a:p>
            <a:pPr marL="375920" indent="-363220">
              <a:lnSpc>
                <a:spcPct val="100000"/>
              </a:lnSpc>
              <a:spcBef>
                <a:spcPts val="765"/>
              </a:spcBef>
              <a:buSzPct val="96875"/>
              <a:buFont typeface="Wingdings"/>
              <a:buChar char=""/>
              <a:tabLst>
                <a:tab pos="376555" algn="l"/>
              </a:tabLst>
            </a:pPr>
            <a:r>
              <a:rPr lang="en-IN" spc="-145" dirty="0" smtClean="0">
                <a:latin typeface="Calibri"/>
                <a:cs typeface="Calibri"/>
              </a:rPr>
              <a:t>To </a:t>
            </a:r>
            <a:r>
              <a:rPr lang="en-IN" dirty="0" smtClean="0">
                <a:latin typeface="Calibri"/>
                <a:cs typeface="Calibri"/>
              </a:rPr>
              <a:t>enable </a:t>
            </a:r>
            <a:r>
              <a:rPr lang="en-IN" spc="-10" dirty="0" smtClean="0">
                <a:latin typeface="Calibri"/>
                <a:cs typeface="Calibri"/>
              </a:rPr>
              <a:t>children </a:t>
            </a:r>
            <a:r>
              <a:rPr lang="en-IN" spc="-20" dirty="0" smtClean="0">
                <a:latin typeface="Calibri"/>
                <a:cs typeface="Calibri"/>
              </a:rPr>
              <a:t>to </a:t>
            </a:r>
            <a:r>
              <a:rPr lang="en-IN" spc="-35" dirty="0" smtClean="0">
                <a:latin typeface="Calibri"/>
                <a:cs typeface="Calibri"/>
              </a:rPr>
              <a:t>stay </a:t>
            </a:r>
            <a:r>
              <a:rPr lang="en-IN" dirty="0" smtClean="0">
                <a:latin typeface="Calibri"/>
                <a:cs typeface="Calibri"/>
              </a:rPr>
              <a:t>with their</a:t>
            </a:r>
            <a:r>
              <a:rPr lang="en-IN" spc="215" dirty="0" smtClean="0">
                <a:latin typeface="Calibri"/>
                <a:cs typeface="Calibri"/>
              </a:rPr>
              <a:t> </a:t>
            </a:r>
            <a:r>
              <a:rPr lang="en-IN" spc="-15" dirty="0" smtClean="0">
                <a:latin typeface="Calibri"/>
                <a:cs typeface="Calibri"/>
              </a:rPr>
              <a:t>families</a:t>
            </a:r>
            <a:endParaRPr lang="en-IN" dirty="0" smtClean="0">
              <a:latin typeface="Calibri"/>
              <a:cs typeface="Calibri"/>
            </a:endParaRPr>
          </a:p>
          <a:p>
            <a:pPr marL="375920" indent="-363220">
              <a:lnSpc>
                <a:spcPct val="100000"/>
              </a:lnSpc>
              <a:spcBef>
                <a:spcPts val="770"/>
              </a:spcBef>
              <a:buSzPct val="96875"/>
              <a:buFont typeface="Wingdings"/>
              <a:buChar char=""/>
              <a:tabLst>
                <a:tab pos="376555" algn="l"/>
              </a:tabLst>
            </a:pPr>
            <a:r>
              <a:rPr lang="en-IN" spc="-15" dirty="0" smtClean="0">
                <a:latin typeface="Calibri"/>
                <a:cs typeface="Calibri"/>
              </a:rPr>
              <a:t>For </a:t>
            </a:r>
            <a:r>
              <a:rPr lang="en-IN" spc="-5" dirty="0" smtClean="0">
                <a:latin typeface="Calibri"/>
                <a:cs typeface="Calibri"/>
              </a:rPr>
              <a:t>the </a:t>
            </a:r>
            <a:r>
              <a:rPr lang="en-IN" spc="-10" dirty="0" smtClean="0">
                <a:latin typeface="Calibri"/>
                <a:cs typeface="Calibri"/>
              </a:rPr>
              <a:t>development </a:t>
            </a:r>
            <a:r>
              <a:rPr lang="en-IN" spc="-5" dirty="0" smtClean="0">
                <a:latin typeface="Calibri"/>
                <a:cs typeface="Calibri"/>
              </a:rPr>
              <a:t>of </a:t>
            </a:r>
            <a:r>
              <a:rPr lang="en-IN" spc="-15" dirty="0" smtClean="0">
                <a:latin typeface="Calibri"/>
                <a:cs typeface="Calibri"/>
              </a:rPr>
              <a:t>healthy</a:t>
            </a:r>
            <a:r>
              <a:rPr lang="en-IN" spc="30" dirty="0" smtClean="0">
                <a:latin typeface="Calibri"/>
                <a:cs typeface="Calibri"/>
              </a:rPr>
              <a:t> </a:t>
            </a:r>
            <a:r>
              <a:rPr lang="en-IN" spc="-10" dirty="0" smtClean="0">
                <a:latin typeface="Calibri"/>
                <a:cs typeface="Calibri"/>
              </a:rPr>
              <a:t>citizenship</a:t>
            </a:r>
            <a:endParaRPr lang="en-IN" dirty="0" smtClean="0">
              <a:latin typeface="Calibri"/>
              <a:cs typeface="Calibri"/>
            </a:endParaRPr>
          </a:p>
          <a:p>
            <a:pPr marL="375920" indent="-363220">
              <a:lnSpc>
                <a:spcPct val="100000"/>
              </a:lnSpc>
              <a:spcBef>
                <a:spcPts val="770"/>
              </a:spcBef>
              <a:buSzPct val="96875"/>
              <a:buFont typeface="Wingdings"/>
              <a:buChar char=""/>
              <a:tabLst>
                <a:tab pos="376555" algn="l"/>
              </a:tabLst>
            </a:pPr>
            <a:r>
              <a:rPr lang="en-IN" spc="-15" dirty="0" smtClean="0">
                <a:latin typeface="Calibri"/>
                <a:cs typeface="Calibri"/>
              </a:rPr>
              <a:t>For </a:t>
            </a:r>
            <a:r>
              <a:rPr lang="en-IN" spc="-5" dirty="0" smtClean="0">
                <a:latin typeface="Calibri"/>
                <a:cs typeface="Calibri"/>
              </a:rPr>
              <a:t>achieving </a:t>
            </a:r>
            <a:r>
              <a:rPr lang="en-IN" dirty="0" smtClean="0">
                <a:latin typeface="Calibri"/>
                <a:cs typeface="Calibri"/>
              </a:rPr>
              <a:t>the</a:t>
            </a:r>
            <a:r>
              <a:rPr lang="en-IN" spc="15" dirty="0" smtClean="0">
                <a:latin typeface="Calibri"/>
                <a:cs typeface="Calibri"/>
              </a:rPr>
              <a:t> </a:t>
            </a:r>
            <a:r>
              <a:rPr lang="en-IN" spc="-15" dirty="0" err="1" smtClean="0">
                <a:latin typeface="Calibri"/>
                <a:cs typeface="Calibri"/>
              </a:rPr>
              <a:t>universalisation</a:t>
            </a:r>
            <a:endParaRPr lang="en-IN" dirty="0" smtClean="0">
              <a:latin typeface="Calibri"/>
              <a:cs typeface="Calibri"/>
            </a:endParaRPr>
          </a:p>
          <a:p>
            <a:pPr marL="375920" indent="-363220">
              <a:lnSpc>
                <a:spcPct val="100000"/>
              </a:lnSpc>
              <a:spcBef>
                <a:spcPts val="770"/>
              </a:spcBef>
              <a:buSzPct val="96875"/>
              <a:buFont typeface="Wingdings"/>
              <a:buChar char=""/>
              <a:tabLst>
                <a:tab pos="376555" algn="l"/>
              </a:tabLst>
            </a:pPr>
            <a:r>
              <a:rPr lang="en-IN" spc="-5" dirty="0" smtClean="0">
                <a:latin typeface="Calibri"/>
                <a:cs typeface="Calibri"/>
              </a:rPr>
              <a:t>Developing </a:t>
            </a:r>
            <a:r>
              <a:rPr lang="en-IN" spc="-15" dirty="0" smtClean="0">
                <a:latin typeface="Calibri"/>
                <a:cs typeface="Calibri"/>
              </a:rPr>
              <a:t>feeling </a:t>
            </a:r>
            <a:r>
              <a:rPr lang="en-IN" spc="-5" dirty="0" smtClean="0">
                <a:latin typeface="Calibri"/>
                <a:cs typeface="Calibri"/>
              </a:rPr>
              <a:t>of self</a:t>
            </a:r>
            <a:r>
              <a:rPr lang="en-IN" spc="25" dirty="0" smtClean="0">
                <a:latin typeface="Calibri"/>
                <a:cs typeface="Calibri"/>
              </a:rPr>
              <a:t> </a:t>
            </a:r>
            <a:r>
              <a:rPr lang="en-IN" spc="-5" dirty="0" smtClean="0">
                <a:latin typeface="Calibri"/>
                <a:cs typeface="Calibri"/>
              </a:rPr>
              <a:t>respect</a:t>
            </a:r>
            <a:endParaRPr lang="en-IN" dirty="0" smtClean="0">
              <a:latin typeface="Calibri"/>
              <a:cs typeface="Calibri"/>
            </a:endParaRPr>
          </a:p>
          <a:p>
            <a:pPr marL="375920" indent="-363220">
              <a:lnSpc>
                <a:spcPct val="100000"/>
              </a:lnSpc>
              <a:spcBef>
                <a:spcPts val="770"/>
              </a:spcBef>
              <a:buSzPct val="96875"/>
              <a:buFont typeface="Wingdings"/>
              <a:buChar char=""/>
              <a:tabLst>
                <a:tab pos="376555" algn="l"/>
              </a:tabLst>
            </a:pPr>
            <a:r>
              <a:rPr lang="en-IN" spc="-15" dirty="0" smtClean="0">
                <a:latin typeface="Calibri"/>
                <a:cs typeface="Calibri"/>
              </a:rPr>
              <a:t>For </a:t>
            </a:r>
            <a:r>
              <a:rPr lang="en-IN" spc="-5" dirty="0" smtClean="0">
                <a:latin typeface="Calibri"/>
                <a:cs typeface="Calibri"/>
              </a:rPr>
              <a:t>the use of </a:t>
            </a:r>
            <a:r>
              <a:rPr lang="en-IN" dirty="0" smtClean="0">
                <a:latin typeface="Calibri"/>
                <a:cs typeface="Calibri"/>
              </a:rPr>
              <a:t>modern </a:t>
            </a:r>
            <a:r>
              <a:rPr lang="en-IN" spc="-5" dirty="0" smtClean="0">
                <a:latin typeface="Calibri"/>
                <a:cs typeface="Calibri"/>
              </a:rPr>
              <a:t>technology</a:t>
            </a:r>
            <a:endParaRPr lang="en-IN" dirty="0" smtClean="0">
              <a:latin typeface="Calibri"/>
              <a:cs typeface="Calibri"/>
            </a:endParaRPr>
          </a:p>
          <a:p>
            <a:pPr marL="375920" indent="-363220">
              <a:lnSpc>
                <a:spcPct val="100000"/>
              </a:lnSpc>
              <a:spcBef>
                <a:spcPts val="765"/>
              </a:spcBef>
              <a:buSzPct val="96875"/>
              <a:buFont typeface="Wingdings"/>
              <a:buChar char=""/>
              <a:tabLst>
                <a:tab pos="376555" algn="l"/>
              </a:tabLst>
            </a:pPr>
            <a:r>
              <a:rPr lang="en-IN" spc="-20" dirty="0" smtClean="0">
                <a:latin typeface="Calibri"/>
                <a:cs typeface="Calibri"/>
              </a:rPr>
              <a:t>For </a:t>
            </a:r>
            <a:r>
              <a:rPr lang="en-IN" spc="-5" dirty="0" smtClean="0">
                <a:latin typeface="Calibri"/>
                <a:cs typeface="Calibri"/>
              </a:rPr>
              <a:t>social</a:t>
            </a:r>
            <a:r>
              <a:rPr lang="en-IN" dirty="0" smtClean="0">
                <a:latin typeface="Calibri"/>
                <a:cs typeface="Calibri"/>
              </a:rPr>
              <a:t> </a:t>
            </a:r>
            <a:r>
              <a:rPr lang="en-IN" spc="-5" dirty="0" smtClean="0">
                <a:latin typeface="Calibri"/>
                <a:cs typeface="Calibri"/>
              </a:rPr>
              <a:t>equality</a:t>
            </a:r>
            <a:endParaRPr lang="en-IN" dirty="0" smtClean="0">
              <a:latin typeface="Calibri"/>
              <a:cs typeface="Calibri"/>
            </a:endParaRPr>
          </a:p>
          <a:p>
            <a:pPr marL="375920" indent="-363220">
              <a:lnSpc>
                <a:spcPct val="100000"/>
              </a:lnSpc>
              <a:spcBef>
                <a:spcPts val="770"/>
              </a:spcBef>
              <a:buSzPct val="96875"/>
              <a:buFont typeface="Wingdings"/>
              <a:buChar char=""/>
              <a:tabLst>
                <a:tab pos="376555" algn="l"/>
              </a:tabLst>
            </a:pPr>
            <a:r>
              <a:rPr lang="en-IN" spc="-5" dirty="0" smtClean="0">
                <a:latin typeface="Calibri"/>
                <a:cs typeface="Calibri"/>
              </a:rPr>
              <a:t>Self</a:t>
            </a:r>
            <a:r>
              <a:rPr lang="en-IN" spc="-10" dirty="0" smtClean="0">
                <a:latin typeface="Calibri"/>
                <a:cs typeface="Calibri"/>
              </a:rPr>
              <a:t> </a:t>
            </a:r>
            <a:r>
              <a:rPr lang="en-IN" spc="-15" dirty="0" smtClean="0">
                <a:latin typeface="Calibri"/>
                <a:cs typeface="Calibri"/>
              </a:rPr>
              <a:t>reliant</a:t>
            </a:r>
            <a:endParaRPr lang="en-IN" dirty="0" smtClean="0">
              <a:latin typeface="Calibri"/>
              <a:cs typeface="Calibri"/>
            </a:endParaRPr>
          </a:p>
          <a:p>
            <a:endParaRPr lang="en-IN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spc="-10" dirty="0" smtClean="0">
                <a:uFill>
                  <a:solidFill>
                    <a:srgbClr val="4F6128"/>
                  </a:solidFill>
                </a:uFill>
              </a:rPr>
              <a:t>PROBLEMS </a:t>
            </a:r>
            <a:r>
              <a:rPr lang="en-IN" b="1" spc="-50" dirty="0" smtClean="0">
                <a:uFill>
                  <a:solidFill>
                    <a:srgbClr val="4F6128"/>
                  </a:solidFill>
                </a:uFill>
              </a:rPr>
              <a:t>FACED </a:t>
            </a:r>
            <a:r>
              <a:rPr lang="en-IN" b="1" spc="-65" dirty="0" smtClean="0">
                <a:uFill>
                  <a:solidFill>
                    <a:srgbClr val="4F6128"/>
                  </a:solidFill>
                </a:uFill>
              </a:rPr>
              <a:t>BY</a:t>
            </a:r>
            <a:r>
              <a:rPr lang="en-IN" b="1" spc="-35" dirty="0" smtClean="0">
                <a:uFill>
                  <a:solidFill>
                    <a:srgbClr val="4F6128"/>
                  </a:solidFill>
                </a:uFill>
              </a:rPr>
              <a:t> </a:t>
            </a:r>
            <a:r>
              <a:rPr lang="en-IN" b="1" spc="-10" dirty="0" smtClean="0">
                <a:uFill>
                  <a:solidFill>
                    <a:srgbClr val="4F6128"/>
                  </a:solidFill>
                </a:uFill>
              </a:rPr>
              <a:t>STUDENTS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95275" indent="-282575">
              <a:lnSpc>
                <a:spcPct val="120000"/>
              </a:lnSpc>
              <a:spcBef>
                <a:spcPts val="9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lang="en-IN" b="1" spc="-15" dirty="0" smtClean="0">
                <a:solidFill>
                  <a:srgbClr val="002060"/>
                </a:solidFill>
                <a:latin typeface="Calibri"/>
                <a:cs typeface="Calibri"/>
              </a:rPr>
              <a:t>Inferiority</a:t>
            </a:r>
            <a:r>
              <a:rPr lang="en-IN" b="1" spc="5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en-IN" b="1" spc="-15" dirty="0" smtClean="0">
                <a:solidFill>
                  <a:srgbClr val="002060"/>
                </a:solidFill>
                <a:latin typeface="Calibri"/>
                <a:cs typeface="Calibri"/>
              </a:rPr>
              <a:t>complex</a:t>
            </a:r>
          </a:p>
          <a:p>
            <a:pPr marL="295275" indent="-282575">
              <a:lnSpc>
                <a:spcPct val="120000"/>
              </a:lnSpc>
              <a:spcBef>
                <a:spcPts val="9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lang="en-IN" b="1" spc="-5" dirty="0" smtClean="0">
                <a:solidFill>
                  <a:srgbClr val="002060"/>
                </a:solidFill>
                <a:latin typeface="Calibri"/>
                <a:cs typeface="Calibri"/>
              </a:rPr>
              <a:t>Lack </a:t>
            </a:r>
            <a:r>
              <a:rPr lang="en-IN" b="1" spc="-5" dirty="0" smtClean="0">
                <a:solidFill>
                  <a:srgbClr val="002060"/>
                </a:solidFill>
                <a:latin typeface="Calibri"/>
                <a:cs typeface="Calibri"/>
              </a:rPr>
              <a:t>of</a:t>
            </a:r>
            <a:r>
              <a:rPr lang="en-IN" b="1" spc="5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en-IN" b="1" spc="-15" dirty="0" smtClean="0">
                <a:solidFill>
                  <a:srgbClr val="002060"/>
                </a:solidFill>
                <a:latin typeface="Calibri"/>
                <a:cs typeface="Calibri"/>
              </a:rPr>
              <a:t>understanding</a:t>
            </a:r>
            <a:endParaRPr lang="en-IN" dirty="0" smtClean="0">
              <a:solidFill>
                <a:srgbClr val="002060"/>
              </a:solidFill>
              <a:latin typeface="Calibri"/>
              <a:cs typeface="Calibri"/>
            </a:endParaRPr>
          </a:p>
          <a:p>
            <a:pPr marL="295275" indent="-282575">
              <a:lnSpc>
                <a:spcPct val="120000"/>
              </a:lnSpc>
              <a:spcBef>
                <a:spcPts val="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lang="en-IN" b="1" spc="-10" dirty="0" smtClean="0">
                <a:solidFill>
                  <a:srgbClr val="002060"/>
                </a:solidFill>
                <a:latin typeface="Calibri"/>
                <a:cs typeface="Calibri"/>
              </a:rPr>
              <a:t>Adjustment</a:t>
            </a:r>
            <a:r>
              <a:rPr lang="en-IN" b="1" spc="-5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en-IN" b="1" spc="-10" dirty="0" smtClean="0">
                <a:solidFill>
                  <a:srgbClr val="002060"/>
                </a:solidFill>
                <a:latin typeface="Calibri"/>
                <a:cs typeface="Calibri"/>
              </a:rPr>
              <a:t>problem</a:t>
            </a:r>
          </a:p>
          <a:p>
            <a:pPr marL="295275" indent="-282575">
              <a:lnSpc>
                <a:spcPct val="120000"/>
              </a:lnSpc>
              <a:spcBef>
                <a:spcPts val="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lang="en-IN" b="1" spc="-15" dirty="0" smtClean="0">
                <a:solidFill>
                  <a:srgbClr val="002060"/>
                </a:solidFill>
                <a:latin typeface="Calibri"/>
                <a:cs typeface="Calibri"/>
              </a:rPr>
              <a:t>Isolated</a:t>
            </a:r>
            <a:r>
              <a:rPr lang="en-IN" b="1" spc="5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en-IN" b="1" spc="-5" dirty="0" smtClean="0">
                <a:solidFill>
                  <a:srgbClr val="002060"/>
                </a:solidFill>
                <a:latin typeface="Calibri"/>
                <a:cs typeface="Calibri"/>
              </a:rPr>
              <a:t>and </a:t>
            </a:r>
            <a:r>
              <a:rPr lang="en-IN" b="1" spc="-20" dirty="0" smtClean="0">
                <a:solidFill>
                  <a:srgbClr val="002060"/>
                </a:solidFill>
                <a:latin typeface="Calibri"/>
                <a:cs typeface="Calibri"/>
              </a:rPr>
              <a:t>segregated</a:t>
            </a:r>
          </a:p>
          <a:p>
            <a:pPr marL="295275" indent="-282575">
              <a:lnSpc>
                <a:spcPct val="120000"/>
              </a:lnSpc>
              <a:spcBef>
                <a:spcPts val="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lang="en-IN" b="1" spc="-5" dirty="0" smtClean="0">
                <a:solidFill>
                  <a:srgbClr val="002060"/>
                </a:solidFill>
                <a:latin typeface="Calibri"/>
                <a:cs typeface="Calibri"/>
              </a:rPr>
              <a:t>Lag</a:t>
            </a:r>
            <a:r>
              <a:rPr lang="en-IN" b="1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en-IN" b="1" spc="-5" dirty="0" smtClean="0">
                <a:solidFill>
                  <a:srgbClr val="002060"/>
                </a:solidFill>
                <a:latin typeface="Calibri"/>
                <a:cs typeface="Calibri"/>
              </a:rPr>
              <a:t>behind</a:t>
            </a:r>
          </a:p>
          <a:p>
            <a:pPr marL="295275" indent="-282575">
              <a:lnSpc>
                <a:spcPct val="120000"/>
              </a:lnSpc>
              <a:spcBef>
                <a:spcPts val="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lang="en-IN" b="1" spc="-15" dirty="0" smtClean="0">
                <a:solidFill>
                  <a:srgbClr val="002060"/>
                </a:solidFill>
                <a:latin typeface="Calibri"/>
                <a:cs typeface="Calibri"/>
              </a:rPr>
              <a:t>Feeling </a:t>
            </a:r>
            <a:r>
              <a:rPr lang="en-IN" b="1" spc="-5" dirty="0" smtClean="0">
                <a:solidFill>
                  <a:srgbClr val="002060"/>
                </a:solidFill>
                <a:latin typeface="Calibri"/>
                <a:cs typeface="Calibri"/>
              </a:rPr>
              <a:t>of </a:t>
            </a:r>
            <a:r>
              <a:rPr lang="en-IN" b="1" spc="-15" dirty="0" smtClean="0">
                <a:solidFill>
                  <a:srgbClr val="002060"/>
                </a:solidFill>
                <a:latin typeface="Calibri"/>
                <a:cs typeface="Calibri"/>
              </a:rPr>
              <a:t>Extra</a:t>
            </a:r>
            <a:r>
              <a:rPr lang="en-IN" b="1" spc="10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en-IN" b="1" spc="-10" dirty="0" smtClean="0">
                <a:solidFill>
                  <a:srgbClr val="002060"/>
                </a:solidFill>
                <a:latin typeface="Calibri"/>
                <a:cs typeface="Calibri"/>
              </a:rPr>
              <a:t>burden</a:t>
            </a:r>
          </a:p>
          <a:p>
            <a:pPr marL="295275" indent="-282575">
              <a:lnSpc>
                <a:spcPct val="120000"/>
              </a:lnSpc>
              <a:spcBef>
                <a:spcPts val="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lang="en-IN" b="1" spc="-5" dirty="0" smtClean="0">
                <a:solidFill>
                  <a:srgbClr val="002060"/>
                </a:solidFill>
                <a:latin typeface="Calibri"/>
                <a:cs typeface="Calibri"/>
              </a:rPr>
              <a:t>Insecurity</a:t>
            </a:r>
            <a:endParaRPr lang="en-IN" dirty="0" smtClean="0">
              <a:solidFill>
                <a:srgbClr val="002060"/>
              </a:solidFill>
              <a:latin typeface="Calibri"/>
              <a:cs typeface="Calibri"/>
            </a:endParaRPr>
          </a:p>
          <a:p>
            <a:pPr marL="295275" indent="-282575">
              <a:lnSpc>
                <a:spcPct val="120000"/>
              </a:lnSpc>
              <a:spcBef>
                <a:spcPts val="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lang="en-IN" b="1" spc="-5" dirty="0" smtClean="0">
                <a:solidFill>
                  <a:srgbClr val="002060"/>
                </a:solidFill>
                <a:latin typeface="Calibri"/>
                <a:cs typeface="Calibri"/>
              </a:rPr>
              <a:t>Lack of</a:t>
            </a:r>
            <a:r>
              <a:rPr lang="en-IN" b="1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en-IN" b="1" spc="-15" dirty="0" smtClean="0">
                <a:solidFill>
                  <a:srgbClr val="002060"/>
                </a:solidFill>
                <a:latin typeface="Calibri"/>
                <a:cs typeface="Calibri"/>
              </a:rPr>
              <a:t>expression</a:t>
            </a:r>
          </a:p>
          <a:p>
            <a:pPr marL="295275" indent="-282575">
              <a:lnSpc>
                <a:spcPct val="120000"/>
              </a:lnSpc>
              <a:spcBef>
                <a:spcPts val="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lang="en-IN" b="1" spc="-15" dirty="0" smtClean="0">
                <a:solidFill>
                  <a:srgbClr val="002060"/>
                </a:solidFill>
                <a:latin typeface="Calibri"/>
                <a:cs typeface="Calibri"/>
              </a:rPr>
              <a:t>Introvert</a:t>
            </a:r>
            <a:r>
              <a:rPr lang="en-IN" b="1" spc="25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en-IN" b="1" spc="-15" dirty="0" smtClean="0">
                <a:solidFill>
                  <a:srgbClr val="002060"/>
                </a:solidFill>
                <a:latin typeface="Calibri"/>
                <a:cs typeface="Calibri"/>
              </a:rPr>
              <a:t>nature</a:t>
            </a:r>
          </a:p>
          <a:p>
            <a:pPr marL="295275" indent="-282575">
              <a:lnSpc>
                <a:spcPct val="120000"/>
              </a:lnSpc>
              <a:spcBef>
                <a:spcPts val="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lang="en-IN" b="1" spc="-20" dirty="0" smtClean="0">
                <a:solidFill>
                  <a:srgbClr val="002060"/>
                </a:solidFill>
                <a:latin typeface="Calibri"/>
                <a:cs typeface="Calibri"/>
              </a:rPr>
              <a:t>Negative</a:t>
            </a:r>
            <a:r>
              <a:rPr lang="en-IN" b="1" spc="25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en-IN" b="1" spc="-10" dirty="0" smtClean="0">
                <a:solidFill>
                  <a:srgbClr val="002060"/>
                </a:solidFill>
                <a:latin typeface="Calibri"/>
                <a:cs typeface="Calibri"/>
              </a:rPr>
              <a:t>approach</a:t>
            </a:r>
          </a:p>
          <a:p>
            <a:pPr marL="295275" indent="-282575">
              <a:lnSpc>
                <a:spcPct val="120000"/>
              </a:lnSpc>
              <a:spcBef>
                <a:spcPts val="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lang="en-IN" b="1" spc="-15" dirty="0" smtClean="0">
                <a:solidFill>
                  <a:srgbClr val="002060"/>
                </a:solidFill>
                <a:latin typeface="Calibri"/>
                <a:cs typeface="Calibri"/>
              </a:rPr>
              <a:t>Shyness</a:t>
            </a:r>
            <a:endParaRPr lang="en-IN" dirty="0" smtClean="0">
              <a:solidFill>
                <a:srgbClr val="002060"/>
              </a:solidFill>
              <a:latin typeface="Calibri"/>
              <a:cs typeface="Calibri"/>
            </a:endParaRPr>
          </a:p>
          <a:p>
            <a:pPr>
              <a:lnSpc>
                <a:spcPct val="120000"/>
              </a:lnSpc>
            </a:pPr>
            <a:endParaRPr lang="en-IN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3366770" marR="5080" indent="-2499995" algn="ctr">
              <a:lnSpc>
                <a:spcPct val="100000"/>
              </a:lnSpc>
              <a:spcBef>
                <a:spcPts val="100"/>
              </a:spcBef>
            </a:pPr>
            <a:r>
              <a:rPr lang="en-IN" sz="3200" b="1" spc="-15" dirty="0" smtClean="0">
                <a:solidFill>
                  <a:srgbClr val="002060"/>
                </a:solidFill>
                <a:uFill>
                  <a:solidFill>
                    <a:srgbClr val="938953"/>
                  </a:solidFill>
                </a:uFill>
                <a:latin typeface="Calibri"/>
                <a:cs typeface="Calibri"/>
              </a:rPr>
              <a:t>TEACHING </a:t>
            </a:r>
            <a:r>
              <a:rPr lang="en-IN" sz="3200" b="1" spc="-45" dirty="0" smtClean="0">
                <a:solidFill>
                  <a:srgbClr val="002060"/>
                </a:solidFill>
                <a:uFill>
                  <a:solidFill>
                    <a:srgbClr val="938953"/>
                  </a:solidFill>
                </a:uFill>
                <a:latin typeface="Calibri"/>
                <a:cs typeface="Calibri"/>
              </a:rPr>
              <a:t>STRATEGIES </a:t>
            </a:r>
            <a:r>
              <a:rPr lang="en-IN" sz="3200" b="1" spc="-15" dirty="0" smtClean="0">
                <a:solidFill>
                  <a:srgbClr val="002060"/>
                </a:solidFill>
                <a:uFill>
                  <a:solidFill>
                    <a:srgbClr val="938953"/>
                  </a:solidFill>
                </a:uFill>
                <a:latin typeface="Calibri"/>
                <a:cs typeface="Calibri"/>
              </a:rPr>
              <a:t>FOR </a:t>
            </a:r>
            <a:r>
              <a:rPr lang="en-IN" sz="3200" b="1" spc="-10" dirty="0" smtClean="0">
                <a:solidFill>
                  <a:srgbClr val="002060"/>
                </a:solidFill>
                <a:uFill>
                  <a:solidFill>
                    <a:srgbClr val="938953"/>
                  </a:solidFill>
                </a:uFill>
                <a:latin typeface="Calibri"/>
                <a:cs typeface="Calibri"/>
              </a:rPr>
              <a:t>INCLUSIVE </a:t>
            </a:r>
            <a:r>
              <a:rPr lang="en-IN" sz="3200" b="1" spc="-10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en-IN" sz="3200" b="1" spc="-35" dirty="0" smtClean="0">
                <a:solidFill>
                  <a:srgbClr val="002060"/>
                </a:solidFill>
                <a:uFill>
                  <a:solidFill>
                    <a:srgbClr val="938953"/>
                  </a:solidFill>
                </a:uFill>
                <a:latin typeface="Calibri"/>
                <a:cs typeface="Calibri"/>
              </a:rPr>
              <a:t>EDUCATION</a:t>
            </a:r>
            <a:endParaRPr lang="en-IN" sz="3200" dirty="0">
              <a:solidFill>
                <a:srgbClr val="002060"/>
              </a:solidFill>
            </a:endParaRPr>
          </a:p>
        </p:txBody>
      </p:sp>
      <p:sp>
        <p:nvSpPr>
          <p:cNvPr id="4" name="object 5"/>
          <p:cNvSpPr>
            <a:spLocks noGrp="1"/>
          </p:cNvSpPr>
          <p:nvPr>
            <p:ph idx="1"/>
          </p:nvPr>
        </p:nvSpPr>
        <p:spPr>
          <a:xfrm>
            <a:off x="1450942" y="1857364"/>
            <a:ext cx="4299181" cy="1785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r>
              <a:rPr lang="en-IN" dirty="0" smtClean="0"/>
              <a:t> </a:t>
            </a:r>
            <a:endParaRPr lang="en-IN" dirty="0"/>
          </a:p>
        </p:txBody>
      </p:sp>
      <p:pic>
        <p:nvPicPr>
          <p:cNvPr id="1026" name="Picture 2" descr="C:\Users\ALU\Desktop\INCLUSIVE Education\image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79768" y="4214818"/>
            <a:ext cx="2200275" cy="207645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380164" y="2500306"/>
            <a:ext cx="357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spc="-15" dirty="0" smtClean="0">
                <a:solidFill>
                  <a:srgbClr val="002060"/>
                </a:solidFill>
                <a:uFill>
                  <a:solidFill>
                    <a:srgbClr val="0D0D0D"/>
                  </a:solidFill>
                </a:uFill>
                <a:latin typeface="Calibri"/>
                <a:cs typeface="Calibri"/>
              </a:rPr>
              <a:t>Co-operative</a:t>
            </a:r>
            <a:r>
              <a:rPr lang="en-IN" sz="2800" b="1" spc="-10" dirty="0" smtClean="0">
                <a:solidFill>
                  <a:srgbClr val="002060"/>
                </a:solidFill>
                <a:uFill>
                  <a:solidFill>
                    <a:srgbClr val="0D0D0D"/>
                  </a:solidFill>
                </a:uFill>
                <a:latin typeface="Calibri"/>
                <a:cs typeface="Calibri"/>
              </a:rPr>
              <a:t> </a:t>
            </a:r>
            <a:r>
              <a:rPr lang="en-IN" sz="2800" b="1" spc="-5" dirty="0" smtClean="0">
                <a:solidFill>
                  <a:srgbClr val="002060"/>
                </a:solidFill>
                <a:uFill>
                  <a:solidFill>
                    <a:srgbClr val="0D0D0D"/>
                  </a:solidFill>
                </a:uFill>
                <a:latin typeface="Calibri"/>
                <a:cs typeface="Calibri"/>
              </a:rPr>
              <a:t>learning</a:t>
            </a:r>
            <a:endParaRPr lang="en-IN" sz="2800" dirty="0" smtClean="0">
              <a:solidFill>
                <a:srgbClr val="002060"/>
              </a:solidFill>
              <a:latin typeface="Calibri"/>
              <a:cs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23040" y="5214950"/>
            <a:ext cx="20164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spc="-20" dirty="0" smtClean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Peer</a:t>
            </a:r>
            <a:r>
              <a:rPr lang="en-IN" b="1" spc="-80" dirty="0" smtClean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lang="en-IN" sz="2800" b="1" spc="-5" dirty="0" smtClean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tutoring</a:t>
            </a:r>
            <a:endParaRPr lang="en-IN" dirty="0" smtClean="0">
              <a:solidFill>
                <a:srgbClr val="002060"/>
              </a:solidFill>
              <a:latin typeface="Calibri"/>
              <a:cs typeface="Calibri"/>
            </a:endParaRPr>
          </a:p>
        </p:txBody>
      </p:sp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93752" y="4214818"/>
            <a:ext cx="2292360" cy="207170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spc="-10" dirty="0" smtClean="0">
                <a:solidFill>
                  <a:srgbClr val="002060"/>
                </a:solidFill>
              </a:rPr>
              <a:t>DESIGN </a:t>
            </a:r>
            <a:r>
              <a:rPr lang="en-IN" b="1" dirty="0" smtClean="0">
                <a:solidFill>
                  <a:srgbClr val="002060"/>
                </a:solidFill>
              </a:rPr>
              <a:t>OF </a:t>
            </a:r>
            <a:r>
              <a:rPr lang="en-IN" b="1" spc="-10" dirty="0" smtClean="0">
                <a:solidFill>
                  <a:srgbClr val="002060"/>
                </a:solidFill>
              </a:rPr>
              <a:t>CLASSROOM </a:t>
            </a:r>
            <a:r>
              <a:rPr lang="en-IN" b="1" spc="-5" dirty="0" smtClean="0">
                <a:solidFill>
                  <a:srgbClr val="002060"/>
                </a:solidFill>
              </a:rPr>
              <a:t>FOR </a:t>
            </a:r>
            <a:r>
              <a:rPr lang="en-IN" b="1" spc="-10" dirty="0" smtClean="0">
                <a:solidFill>
                  <a:srgbClr val="002060"/>
                </a:solidFill>
              </a:rPr>
              <a:t>INCLUSIVE </a:t>
            </a:r>
            <a:r>
              <a:rPr lang="en-IN" b="1" spc="-35" dirty="0" smtClean="0">
                <a:solidFill>
                  <a:srgbClr val="002060"/>
                </a:solidFill>
              </a:rPr>
              <a:t>EDUCATION</a:t>
            </a:r>
            <a:endParaRPr lang="en-IN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25450" indent="-412750">
              <a:lnSpc>
                <a:spcPct val="100000"/>
              </a:lnSpc>
              <a:spcBef>
                <a:spcPts val="960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b="1" i="1" spc="-10" dirty="0" smtClean="0">
                <a:latin typeface="Calibri"/>
                <a:cs typeface="Calibri"/>
              </a:rPr>
              <a:t>Size </a:t>
            </a:r>
            <a:r>
              <a:rPr lang="en-IN" b="1" i="1" spc="-5" dirty="0" smtClean="0">
                <a:latin typeface="Calibri"/>
                <a:cs typeface="Calibri"/>
              </a:rPr>
              <a:t>of</a:t>
            </a:r>
            <a:r>
              <a:rPr lang="en-IN" b="1" i="1" spc="-25" dirty="0" smtClean="0">
                <a:latin typeface="Calibri"/>
                <a:cs typeface="Calibri"/>
              </a:rPr>
              <a:t> </a:t>
            </a:r>
            <a:r>
              <a:rPr lang="en-IN" b="1" i="1" spc="-5" dirty="0" smtClean="0">
                <a:latin typeface="Calibri"/>
                <a:cs typeface="Calibri"/>
              </a:rPr>
              <a:t>class</a:t>
            </a:r>
            <a:endParaRPr lang="en-IN" dirty="0" smtClean="0">
              <a:latin typeface="Calibri"/>
              <a:cs typeface="Calibri"/>
            </a:endParaRPr>
          </a:p>
          <a:p>
            <a:pPr marL="425450" indent="-41275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b="1" i="1" spc="-40" dirty="0" smtClean="0">
                <a:latin typeface="Calibri"/>
                <a:cs typeface="Calibri"/>
              </a:rPr>
              <a:t>Teaching</a:t>
            </a:r>
            <a:r>
              <a:rPr lang="en-IN" b="1" i="1" spc="5" dirty="0" smtClean="0">
                <a:latin typeface="Calibri"/>
                <a:cs typeface="Calibri"/>
              </a:rPr>
              <a:t> </a:t>
            </a:r>
            <a:r>
              <a:rPr lang="en-IN" b="1" i="1" dirty="0" smtClean="0">
                <a:latin typeface="Calibri"/>
                <a:cs typeface="Calibri"/>
              </a:rPr>
              <a:t>aids</a:t>
            </a:r>
            <a:endParaRPr lang="en-IN" dirty="0" smtClean="0">
              <a:latin typeface="Calibri"/>
              <a:cs typeface="Calibri"/>
            </a:endParaRPr>
          </a:p>
          <a:p>
            <a:pPr marL="425450" indent="-41275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b="1" i="1" spc="-10" dirty="0" smtClean="0">
                <a:latin typeface="Calibri"/>
                <a:cs typeface="Calibri"/>
              </a:rPr>
              <a:t>Restriction </a:t>
            </a:r>
            <a:r>
              <a:rPr lang="en-IN" b="1" i="1" spc="-5" dirty="0" smtClean="0">
                <a:latin typeface="Calibri"/>
                <a:cs typeface="Calibri"/>
              </a:rPr>
              <a:t>of</a:t>
            </a:r>
            <a:r>
              <a:rPr lang="en-IN" b="1" i="1" spc="-15" dirty="0" smtClean="0">
                <a:latin typeface="Calibri"/>
                <a:cs typeface="Calibri"/>
              </a:rPr>
              <a:t> </a:t>
            </a:r>
            <a:r>
              <a:rPr lang="en-IN" b="1" i="1" dirty="0" smtClean="0">
                <a:latin typeface="Calibri"/>
                <a:cs typeface="Calibri"/>
              </a:rPr>
              <a:t>time</a:t>
            </a:r>
            <a:endParaRPr lang="en-IN" dirty="0" smtClean="0">
              <a:latin typeface="Calibri"/>
              <a:cs typeface="Calibri"/>
            </a:endParaRPr>
          </a:p>
          <a:p>
            <a:pPr marL="425450" indent="-41275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b="1" i="1" spc="-5" dirty="0" smtClean="0">
                <a:latin typeface="Calibri"/>
                <a:cs typeface="Calibri"/>
              </a:rPr>
              <a:t>Arrangement of</a:t>
            </a:r>
            <a:r>
              <a:rPr lang="en-IN" b="1" i="1" spc="-25" dirty="0" smtClean="0">
                <a:latin typeface="Calibri"/>
                <a:cs typeface="Calibri"/>
              </a:rPr>
              <a:t> </a:t>
            </a:r>
            <a:r>
              <a:rPr lang="en-IN" b="1" i="1" spc="-10" dirty="0" smtClean="0">
                <a:latin typeface="Calibri"/>
                <a:cs typeface="Calibri"/>
              </a:rPr>
              <a:t>light</a:t>
            </a:r>
            <a:endParaRPr lang="en-IN" dirty="0" smtClean="0">
              <a:latin typeface="Calibri"/>
              <a:cs typeface="Calibri"/>
            </a:endParaRPr>
          </a:p>
          <a:p>
            <a:pPr marL="425450" indent="-41275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b="1" i="1" spc="-30" dirty="0" smtClean="0">
                <a:latin typeface="Calibri"/>
                <a:cs typeface="Calibri"/>
              </a:rPr>
              <a:t>Attention </a:t>
            </a:r>
            <a:r>
              <a:rPr lang="en-IN" b="1" i="1" spc="-20" dirty="0" smtClean="0">
                <a:latin typeface="Calibri"/>
                <a:cs typeface="Calibri"/>
              </a:rPr>
              <a:t>to </a:t>
            </a:r>
            <a:r>
              <a:rPr lang="en-IN" b="1" i="1" spc="-15" dirty="0" smtClean="0">
                <a:latin typeface="Calibri"/>
                <a:cs typeface="Calibri"/>
              </a:rPr>
              <a:t>physical</a:t>
            </a:r>
            <a:r>
              <a:rPr lang="en-IN" b="1" i="1" spc="40" dirty="0" smtClean="0">
                <a:latin typeface="Calibri"/>
                <a:cs typeface="Calibri"/>
              </a:rPr>
              <a:t> </a:t>
            </a:r>
            <a:r>
              <a:rPr lang="en-IN" b="1" i="1" spc="-10" dirty="0" smtClean="0">
                <a:latin typeface="Calibri"/>
                <a:cs typeface="Calibri"/>
              </a:rPr>
              <a:t>needs</a:t>
            </a:r>
            <a:endParaRPr lang="en-IN" dirty="0" smtClean="0">
              <a:latin typeface="Calibri"/>
              <a:cs typeface="Calibri"/>
            </a:endParaRPr>
          </a:p>
          <a:p>
            <a:pPr marL="425450" marR="1427480" indent="-412750">
              <a:lnSpc>
                <a:spcPts val="5190"/>
              </a:lnSpc>
              <a:spcBef>
                <a:spcPts val="315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b="1" i="1" spc="-5" dirty="0" smtClean="0">
                <a:latin typeface="Calibri"/>
                <a:cs typeface="Calibri"/>
              </a:rPr>
              <a:t>Special </a:t>
            </a:r>
            <a:r>
              <a:rPr lang="en-IN" b="1" i="1" spc="-15" dirty="0" smtClean="0">
                <a:latin typeface="Calibri"/>
                <a:cs typeface="Calibri"/>
              </a:rPr>
              <a:t>attention </a:t>
            </a:r>
            <a:r>
              <a:rPr lang="en-IN" b="1" i="1" spc="-20" dirty="0" smtClean="0">
                <a:latin typeface="Calibri"/>
                <a:cs typeface="Calibri"/>
              </a:rPr>
              <a:t>to  </a:t>
            </a:r>
            <a:r>
              <a:rPr lang="en-IN" b="1" i="1" spc="-5" dirty="0" smtClean="0">
                <a:latin typeface="Calibri"/>
                <a:cs typeface="Calibri"/>
              </a:rPr>
              <a:t>disabled</a:t>
            </a:r>
            <a:r>
              <a:rPr lang="en-IN" b="1" i="1" spc="-10" dirty="0" smtClean="0">
                <a:latin typeface="Calibri"/>
                <a:cs typeface="Calibri"/>
              </a:rPr>
              <a:t> </a:t>
            </a:r>
            <a:r>
              <a:rPr lang="en-IN" b="1" i="1" spc="-5" dirty="0" smtClean="0">
                <a:latin typeface="Calibri"/>
                <a:cs typeface="Calibri"/>
              </a:rPr>
              <a:t>children</a:t>
            </a:r>
            <a:endParaRPr lang="en-IN" dirty="0" smtClean="0">
              <a:latin typeface="Calibri"/>
              <a:cs typeface="Calibri"/>
            </a:endParaRPr>
          </a:p>
          <a:p>
            <a:endParaRPr lang="en-IN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spc="-10" dirty="0" smtClean="0">
                <a:solidFill>
                  <a:srgbClr val="002060"/>
                </a:solidFill>
              </a:rPr>
              <a:t>REFORMS </a:t>
            </a:r>
            <a:r>
              <a:rPr lang="en-IN" b="1" dirty="0" smtClean="0">
                <a:solidFill>
                  <a:srgbClr val="002060"/>
                </a:solidFill>
              </a:rPr>
              <a:t>IN</a:t>
            </a:r>
            <a:r>
              <a:rPr lang="en-IN" b="1" spc="-10" dirty="0" smtClean="0">
                <a:solidFill>
                  <a:srgbClr val="002060"/>
                </a:solidFill>
              </a:rPr>
              <a:t> </a:t>
            </a:r>
            <a:r>
              <a:rPr lang="en-IN" b="1" spc="-15" dirty="0" smtClean="0">
                <a:solidFill>
                  <a:srgbClr val="002060"/>
                </a:solidFill>
              </a:rPr>
              <a:t>CURRICULUM</a:t>
            </a:r>
            <a:endParaRPr lang="en-IN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5600" indent="-342900">
              <a:lnSpc>
                <a:spcPct val="100000"/>
              </a:lnSpc>
              <a:spcBef>
                <a:spcPts val="965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b="1" dirty="0" smtClean="0">
                <a:solidFill>
                  <a:srgbClr val="002060"/>
                </a:solidFill>
                <a:latin typeface="Calibri"/>
                <a:cs typeface="Calibri"/>
              </a:rPr>
              <a:t>Use of </a:t>
            </a:r>
            <a:r>
              <a:rPr lang="en-IN" b="1" spc="-15" dirty="0" smtClean="0">
                <a:solidFill>
                  <a:srgbClr val="002060"/>
                </a:solidFill>
                <a:latin typeface="Calibri"/>
                <a:cs typeface="Calibri"/>
              </a:rPr>
              <a:t>teaching</a:t>
            </a:r>
            <a:r>
              <a:rPr lang="en-IN" b="1" spc="5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en-IN" b="1" dirty="0" smtClean="0">
                <a:solidFill>
                  <a:srgbClr val="002060"/>
                </a:solidFill>
                <a:latin typeface="Calibri"/>
                <a:cs typeface="Calibri"/>
              </a:rPr>
              <a:t>Aids</a:t>
            </a:r>
            <a:endParaRPr lang="en-IN" dirty="0" smtClean="0">
              <a:solidFill>
                <a:srgbClr val="002060"/>
              </a:solidFill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b="1" dirty="0" smtClean="0">
                <a:solidFill>
                  <a:srgbClr val="002060"/>
                </a:solidFill>
                <a:latin typeface="Calibri"/>
                <a:cs typeface="Calibri"/>
              </a:rPr>
              <a:t>Simple</a:t>
            </a:r>
            <a:r>
              <a:rPr lang="en-IN" b="1" spc="-5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en-IN" b="1" dirty="0" smtClean="0">
                <a:solidFill>
                  <a:srgbClr val="002060"/>
                </a:solidFill>
                <a:latin typeface="Calibri"/>
                <a:cs typeface="Calibri"/>
              </a:rPr>
              <a:t>curriculum</a:t>
            </a:r>
            <a:endParaRPr lang="en-IN" dirty="0" smtClean="0">
              <a:solidFill>
                <a:srgbClr val="002060"/>
              </a:solidFill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b="1" spc="-15" dirty="0" smtClean="0">
                <a:solidFill>
                  <a:srgbClr val="002060"/>
                </a:solidFill>
                <a:latin typeface="Calibri"/>
                <a:cs typeface="Calibri"/>
              </a:rPr>
              <a:t>Adequate</a:t>
            </a:r>
            <a:r>
              <a:rPr lang="en-IN" b="1" spc="10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en-IN" b="1" spc="-10" dirty="0" smtClean="0">
                <a:solidFill>
                  <a:srgbClr val="002060"/>
                </a:solidFill>
                <a:latin typeface="Calibri"/>
                <a:cs typeface="Calibri"/>
              </a:rPr>
              <a:t>facilities</a:t>
            </a:r>
            <a:endParaRPr lang="en-IN" dirty="0" smtClean="0">
              <a:solidFill>
                <a:srgbClr val="002060"/>
              </a:solidFill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b="1" spc="-10" dirty="0" smtClean="0">
                <a:solidFill>
                  <a:srgbClr val="002060"/>
                </a:solidFill>
                <a:latin typeface="Calibri"/>
                <a:cs typeface="Calibri"/>
              </a:rPr>
              <a:t>Participation </a:t>
            </a:r>
            <a:r>
              <a:rPr lang="en-IN" b="1" dirty="0" smtClean="0">
                <a:solidFill>
                  <a:srgbClr val="002060"/>
                </a:solidFill>
                <a:latin typeface="Calibri"/>
                <a:cs typeface="Calibri"/>
              </a:rPr>
              <a:t>in </a:t>
            </a:r>
            <a:r>
              <a:rPr lang="en-IN" b="1" spc="-15" dirty="0" smtClean="0">
                <a:solidFill>
                  <a:srgbClr val="002060"/>
                </a:solidFill>
                <a:latin typeface="Calibri"/>
                <a:cs typeface="Calibri"/>
              </a:rPr>
              <a:t>games</a:t>
            </a:r>
            <a:endParaRPr lang="en-IN" dirty="0" smtClean="0">
              <a:solidFill>
                <a:srgbClr val="002060"/>
              </a:solidFill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b="1" spc="-15" dirty="0" smtClean="0">
                <a:solidFill>
                  <a:srgbClr val="002060"/>
                </a:solidFill>
                <a:latin typeface="Calibri"/>
                <a:cs typeface="Calibri"/>
              </a:rPr>
              <a:t>Co-operative</a:t>
            </a:r>
            <a:r>
              <a:rPr lang="en-IN" b="1" spc="-10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en-IN" b="1" spc="-5" dirty="0" smtClean="0">
                <a:solidFill>
                  <a:srgbClr val="002060"/>
                </a:solidFill>
                <a:latin typeface="Calibri"/>
                <a:cs typeface="Calibri"/>
              </a:rPr>
              <a:t>curriculum</a:t>
            </a:r>
            <a:endParaRPr lang="en-IN" dirty="0" smtClean="0">
              <a:solidFill>
                <a:srgbClr val="002060"/>
              </a:solidFill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b="1" spc="-10" dirty="0" smtClean="0">
                <a:solidFill>
                  <a:srgbClr val="002060"/>
                </a:solidFill>
                <a:latin typeface="Calibri"/>
                <a:cs typeface="Calibri"/>
              </a:rPr>
              <a:t>Providing reading </a:t>
            </a:r>
            <a:r>
              <a:rPr lang="en-IN" b="1" spc="-15" dirty="0" smtClean="0">
                <a:solidFill>
                  <a:srgbClr val="002060"/>
                </a:solidFill>
                <a:latin typeface="Calibri"/>
                <a:cs typeface="Calibri"/>
              </a:rPr>
              <a:t>material</a:t>
            </a:r>
            <a:endParaRPr lang="en-IN" dirty="0" smtClean="0">
              <a:solidFill>
                <a:srgbClr val="002060"/>
              </a:solidFill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b="1" spc="-10" dirty="0" smtClean="0">
                <a:solidFill>
                  <a:srgbClr val="002060"/>
                </a:solidFill>
                <a:latin typeface="Calibri"/>
                <a:cs typeface="Calibri"/>
              </a:rPr>
              <a:t>Participation </a:t>
            </a:r>
            <a:r>
              <a:rPr lang="en-IN" b="1" dirty="0" smtClean="0">
                <a:solidFill>
                  <a:srgbClr val="002060"/>
                </a:solidFill>
                <a:latin typeface="Calibri"/>
                <a:cs typeface="Calibri"/>
              </a:rPr>
              <a:t>in </a:t>
            </a:r>
            <a:r>
              <a:rPr lang="en-IN" b="1" spc="-5" dirty="0" smtClean="0">
                <a:solidFill>
                  <a:srgbClr val="002060"/>
                </a:solidFill>
                <a:latin typeface="Calibri"/>
                <a:cs typeface="Calibri"/>
              </a:rPr>
              <a:t>co-curricular</a:t>
            </a:r>
            <a:r>
              <a:rPr lang="en-IN" b="1" spc="-35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en-IN" b="1" dirty="0" smtClean="0">
                <a:solidFill>
                  <a:srgbClr val="002060"/>
                </a:solidFill>
                <a:latin typeface="Calibri"/>
                <a:cs typeface="Calibri"/>
              </a:rPr>
              <a:t>activities</a:t>
            </a:r>
            <a:endParaRPr lang="en-IN" dirty="0" smtClean="0">
              <a:solidFill>
                <a:srgbClr val="002060"/>
              </a:solidFill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b="1" spc="-10" dirty="0" smtClean="0">
                <a:solidFill>
                  <a:srgbClr val="002060"/>
                </a:solidFill>
                <a:latin typeface="Calibri"/>
                <a:cs typeface="Calibri"/>
              </a:rPr>
              <a:t>Multi-level </a:t>
            </a:r>
            <a:r>
              <a:rPr lang="en-IN" b="1" dirty="0" smtClean="0">
                <a:solidFill>
                  <a:srgbClr val="002060"/>
                </a:solidFill>
                <a:latin typeface="Calibri"/>
                <a:cs typeface="Calibri"/>
              </a:rPr>
              <a:t>and </a:t>
            </a:r>
            <a:r>
              <a:rPr lang="en-IN" b="1" spc="-15" dirty="0" smtClean="0">
                <a:solidFill>
                  <a:srgbClr val="002060"/>
                </a:solidFill>
                <a:latin typeface="Calibri"/>
                <a:cs typeface="Calibri"/>
              </a:rPr>
              <a:t>flexible</a:t>
            </a:r>
            <a:r>
              <a:rPr lang="en-IN" b="1" dirty="0" smtClean="0">
                <a:solidFill>
                  <a:srgbClr val="002060"/>
                </a:solidFill>
                <a:latin typeface="Calibri"/>
                <a:cs typeface="Calibri"/>
              </a:rPr>
              <a:t> curriculum</a:t>
            </a:r>
            <a:endParaRPr lang="en-IN" dirty="0" smtClean="0">
              <a:solidFill>
                <a:srgbClr val="002060"/>
              </a:solidFill>
              <a:latin typeface="Calibri"/>
              <a:cs typeface="Calibri"/>
            </a:endParaRPr>
          </a:p>
          <a:p>
            <a:endParaRPr lang="en-IN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spc="-45" dirty="0" smtClean="0">
                <a:solidFill>
                  <a:srgbClr val="002060"/>
                </a:solidFill>
              </a:rPr>
              <a:t>NATIONAL </a:t>
            </a:r>
            <a:r>
              <a:rPr lang="en-IN" b="1" spc="-20" dirty="0" smtClean="0">
                <a:solidFill>
                  <a:srgbClr val="002060"/>
                </a:solidFill>
              </a:rPr>
              <a:t>CURRICULUM </a:t>
            </a:r>
            <a:r>
              <a:rPr lang="en-IN" b="1" spc="-10" dirty="0" smtClean="0">
                <a:solidFill>
                  <a:srgbClr val="002060"/>
                </a:solidFill>
              </a:rPr>
              <a:t>FRAMEWORK  (NFC) </a:t>
            </a:r>
            <a:r>
              <a:rPr lang="en-IN" b="1" spc="-5" dirty="0" smtClean="0">
                <a:solidFill>
                  <a:srgbClr val="002060"/>
                </a:solidFill>
              </a:rPr>
              <a:t>2005</a:t>
            </a:r>
            <a:endParaRPr lang="en-IN" b="1" dirty="0">
              <a:solidFill>
                <a:srgbClr val="002060"/>
              </a:solidFill>
            </a:endParaRPr>
          </a:p>
        </p:txBody>
      </p:sp>
      <p:sp>
        <p:nvSpPr>
          <p:cNvPr id="5" name="object 4"/>
          <p:cNvSpPr>
            <a:spLocks noGrp="1"/>
          </p:cNvSpPr>
          <p:nvPr>
            <p:ph idx="1"/>
          </p:nvPr>
        </p:nvSpPr>
        <p:spPr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r>
              <a:rPr lang="en-IN" dirty="0" smtClean="0"/>
              <a:t> </a:t>
            </a:r>
            <a:endParaRPr lang="en-IN" dirty="0"/>
          </a:p>
        </p:txBody>
      </p:sp>
      <p:sp>
        <p:nvSpPr>
          <p:cNvPr id="7" name="object 7"/>
          <p:cNvSpPr/>
          <p:nvPr/>
        </p:nvSpPr>
        <p:spPr>
          <a:xfrm>
            <a:off x="1879570" y="2786058"/>
            <a:ext cx="3143272" cy="30098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522512" y="3551827"/>
            <a:ext cx="164307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spc="-5" dirty="0" smtClean="0">
                <a:solidFill>
                  <a:srgbClr val="002060"/>
                </a:solidFill>
                <a:latin typeface="Calibri"/>
                <a:cs typeface="Calibri"/>
              </a:rPr>
              <a:t>CHILDREN  WITH  </a:t>
            </a:r>
            <a:r>
              <a:rPr lang="en-IN" b="1" spc="-10" dirty="0" smtClean="0">
                <a:solidFill>
                  <a:srgbClr val="002060"/>
                </a:solidFill>
                <a:latin typeface="Calibri"/>
                <a:cs typeface="Calibri"/>
              </a:rPr>
              <a:t>SPECIAL  </a:t>
            </a:r>
            <a:r>
              <a:rPr lang="en-IN" b="1" dirty="0" smtClean="0">
                <a:solidFill>
                  <a:srgbClr val="002060"/>
                </a:solidFill>
                <a:latin typeface="Calibri"/>
                <a:cs typeface="Calibri"/>
              </a:rPr>
              <a:t>NEEDS</a:t>
            </a:r>
          </a:p>
          <a:p>
            <a:pPr algn="ctr"/>
            <a:endParaRPr lang="en-IN" sz="1800" dirty="0"/>
          </a:p>
        </p:txBody>
      </p:sp>
      <p:sp>
        <p:nvSpPr>
          <p:cNvPr id="9" name="TextBox 8"/>
          <p:cNvSpPr txBox="1"/>
          <p:nvPr/>
        </p:nvSpPr>
        <p:spPr>
          <a:xfrm>
            <a:off x="6523040" y="3000372"/>
            <a:ext cx="4513993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85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b="1" spc="-15" dirty="0" smtClean="0">
                <a:latin typeface="Calibri"/>
                <a:cs typeface="Calibri"/>
              </a:rPr>
              <a:t>Gifted</a:t>
            </a:r>
            <a:r>
              <a:rPr lang="en-IN" b="1" spc="10" dirty="0" smtClean="0">
                <a:latin typeface="Calibri"/>
                <a:cs typeface="Calibri"/>
              </a:rPr>
              <a:t> </a:t>
            </a:r>
            <a:r>
              <a:rPr lang="en-IN" b="1" spc="-15" dirty="0" smtClean="0">
                <a:latin typeface="Calibri"/>
                <a:cs typeface="Calibri"/>
              </a:rPr>
              <a:t>children</a:t>
            </a:r>
            <a:endParaRPr lang="en-IN" dirty="0" smtClean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85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b="1" spc="-5" dirty="0" smtClean="0">
                <a:latin typeface="Calibri"/>
                <a:cs typeface="Calibri"/>
              </a:rPr>
              <a:t>Normal </a:t>
            </a:r>
            <a:r>
              <a:rPr lang="en-IN" b="1" spc="-15" dirty="0" smtClean="0">
                <a:latin typeface="Calibri"/>
                <a:cs typeface="Calibri"/>
              </a:rPr>
              <a:t>children</a:t>
            </a:r>
            <a:endParaRPr lang="en-IN" dirty="0" smtClean="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890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b="1" spc="-15" dirty="0" smtClean="0">
                <a:latin typeface="Calibri"/>
                <a:cs typeface="Calibri"/>
              </a:rPr>
              <a:t>Mentally challenged  children</a:t>
            </a:r>
            <a:endParaRPr lang="en-IN" dirty="0" smtClean="0">
              <a:latin typeface="Calibri"/>
              <a:cs typeface="Calibri"/>
            </a:endParaRPr>
          </a:p>
          <a:p>
            <a:pPr marL="355600" marR="164465" indent="-342900">
              <a:lnSpc>
                <a:spcPct val="100000"/>
              </a:lnSpc>
              <a:spcBef>
                <a:spcPts val="895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b="1" spc="-15" dirty="0" smtClean="0">
                <a:latin typeface="Calibri"/>
                <a:cs typeface="Calibri"/>
              </a:rPr>
              <a:t>Physically  </a:t>
            </a:r>
            <a:r>
              <a:rPr lang="en-IN" b="1" spc="-10" dirty="0" smtClean="0">
                <a:latin typeface="Calibri"/>
                <a:cs typeface="Calibri"/>
              </a:rPr>
              <a:t>challenged</a:t>
            </a:r>
            <a:r>
              <a:rPr lang="en-IN" b="1" spc="-60" dirty="0" smtClean="0">
                <a:latin typeface="Calibri"/>
                <a:cs typeface="Calibri"/>
              </a:rPr>
              <a:t> </a:t>
            </a:r>
            <a:r>
              <a:rPr lang="en-IN" b="1" spc="-15" dirty="0" smtClean="0">
                <a:latin typeface="Calibri"/>
                <a:cs typeface="Calibri"/>
              </a:rPr>
              <a:t>children</a:t>
            </a:r>
            <a:endParaRPr lang="en-IN" dirty="0" smtClean="0">
              <a:latin typeface="Calibri"/>
              <a:cs typeface="Calibri"/>
            </a:endParaRPr>
          </a:p>
          <a:p>
            <a:endParaRPr lang="en-IN" dirty="0"/>
          </a:p>
        </p:txBody>
      </p:sp>
      <p:sp>
        <p:nvSpPr>
          <p:cNvPr id="11" name="object 15"/>
          <p:cNvSpPr txBox="1"/>
          <p:nvPr/>
        </p:nvSpPr>
        <p:spPr>
          <a:xfrm>
            <a:off x="1736694" y="1928802"/>
            <a:ext cx="337185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00B0F0"/>
                </a:solidFill>
                <a:latin typeface="Calibri"/>
                <a:cs typeface="Calibri"/>
              </a:rPr>
              <a:t>NORMAL</a:t>
            </a:r>
            <a:r>
              <a:rPr sz="3200" b="1" spc="-60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B0F0"/>
                </a:solidFill>
                <a:latin typeface="Calibri"/>
                <a:cs typeface="Calibri"/>
              </a:rPr>
              <a:t>CHILDREN</a:t>
            </a:r>
            <a:endParaRPr sz="3200">
              <a:solidFill>
                <a:srgbClr val="00B0F0"/>
              </a:solidFill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523172" y="1928802"/>
            <a:ext cx="17526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20" dirty="0">
                <a:solidFill>
                  <a:srgbClr val="00B0F0"/>
                </a:solidFill>
                <a:latin typeface="Calibri"/>
                <a:cs typeface="Calibri"/>
              </a:rPr>
              <a:t>TEACHER</a:t>
            </a:r>
            <a:endParaRPr sz="3600">
              <a:solidFill>
                <a:srgbClr val="00B0F0"/>
              </a:solidFill>
              <a:latin typeface="Calibri"/>
              <a:cs typeface="Calibri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093752" y="2571744"/>
            <a:ext cx="1021563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5" idx="0"/>
            <a:endCxn id="5" idx="2"/>
          </p:cNvCxnSpPr>
          <p:nvPr/>
        </p:nvCxnSpPr>
        <p:spPr>
          <a:xfrm rot="16200000" flipH="1">
            <a:off x="3960786" y="3937000"/>
            <a:ext cx="44704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object 17"/>
          <p:cNvSpPr/>
          <p:nvPr/>
        </p:nvSpPr>
        <p:spPr>
          <a:xfrm>
            <a:off x="4852727" y="2494171"/>
            <a:ext cx="431043" cy="606018"/>
          </a:xfrm>
          <a:custGeom>
            <a:avLst/>
            <a:gdLst/>
            <a:ahLst/>
            <a:cxnLst/>
            <a:rect l="l" t="t" r="r" b="b"/>
            <a:pathLst>
              <a:path w="356870" h="920750">
                <a:moveTo>
                  <a:pt x="22280" y="736417"/>
                </a:moveTo>
                <a:lnTo>
                  <a:pt x="0" y="758952"/>
                </a:lnTo>
                <a:lnTo>
                  <a:pt x="33782" y="920496"/>
                </a:lnTo>
                <a:lnTo>
                  <a:pt x="67731" y="890651"/>
                </a:lnTo>
                <a:lnTo>
                  <a:pt x="63754" y="890651"/>
                </a:lnTo>
                <a:lnTo>
                  <a:pt x="27686" y="878586"/>
                </a:lnTo>
                <a:lnTo>
                  <a:pt x="49933" y="811844"/>
                </a:lnTo>
                <a:lnTo>
                  <a:pt x="37211" y="751205"/>
                </a:lnTo>
                <a:lnTo>
                  <a:pt x="34234" y="744259"/>
                </a:lnTo>
                <a:lnTo>
                  <a:pt x="29019" y="739171"/>
                </a:lnTo>
                <a:lnTo>
                  <a:pt x="22280" y="736417"/>
                </a:lnTo>
                <a:close/>
              </a:path>
              <a:path w="356870" h="920750">
                <a:moveTo>
                  <a:pt x="49933" y="811844"/>
                </a:moveTo>
                <a:lnTo>
                  <a:pt x="27686" y="878586"/>
                </a:lnTo>
                <a:lnTo>
                  <a:pt x="63754" y="890651"/>
                </a:lnTo>
                <a:lnTo>
                  <a:pt x="67055" y="880745"/>
                </a:lnTo>
                <a:lnTo>
                  <a:pt x="64389" y="880745"/>
                </a:lnTo>
                <a:lnTo>
                  <a:pt x="33147" y="870331"/>
                </a:lnTo>
                <a:lnTo>
                  <a:pt x="57681" y="848773"/>
                </a:lnTo>
                <a:lnTo>
                  <a:pt x="49933" y="811844"/>
                </a:lnTo>
                <a:close/>
              </a:path>
              <a:path w="356870" h="920750">
                <a:moveTo>
                  <a:pt x="146367" y="778208"/>
                </a:moveTo>
                <a:lnTo>
                  <a:pt x="139132" y="779158"/>
                </a:lnTo>
                <a:lnTo>
                  <a:pt x="132587" y="782955"/>
                </a:lnTo>
                <a:lnTo>
                  <a:pt x="86006" y="823885"/>
                </a:lnTo>
                <a:lnTo>
                  <a:pt x="63754" y="890651"/>
                </a:lnTo>
                <a:lnTo>
                  <a:pt x="67731" y="890651"/>
                </a:lnTo>
                <a:lnTo>
                  <a:pt x="157734" y="811530"/>
                </a:lnTo>
                <a:lnTo>
                  <a:pt x="162296" y="805501"/>
                </a:lnTo>
                <a:lnTo>
                  <a:pt x="164131" y="798449"/>
                </a:lnTo>
                <a:lnTo>
                  <a:pt x="163181" y="791206"/>
                </a:lnTo>
                <a:lnTo>
                  <a:pt x="159385" y="784606"/>
                </a:lnTo>
                <a:lnTo>
                  <a:pt x="153412" y="780043"/>
                </a:lnTo>
                <a:lnTo>
                  <a:pt x="146367" y="778208"/>
                </a:lnTo>
                <a:close/>
              </a:path>
              <a:path w="356870" h="920750">
                <a:moveTo>
                  <a:pt x="57681" y="848773"/>
                </a:moveTo>
                <a:lnTo>
                  <a:pt x="33147" y="870331"/>
                </a:lnTo>
                <a:lnTo>
                  <a:pt x="64389" y="880745"/>
                </a:lnTo>
                <a:lnTo>
                  <a:pt x="57681" y="848773"/>
                </a:lnTo>
                <a:close/>
              </a:path>
              <a:path w="356870" h="920750">
                <a:moveTo>
                  <a:pt x="86006" y="823885"/>
                </a:moveTo>
                <a:lnTo>
                  <a:pt x="57681" y="848773"/>
                </a:lnTo>
                <a:lnTo>
                  <a:pt x="64389" y="880745"/>
                </a:lnTo>
                <a:lnTo>
                  <a:pt x="67055" y="880745"/>
                </a:lnTo>
                <a:lnTo>
                  <a:pt x="86006" y="823885"/>
                </a:lnTo>
                <a:close/>
              </a:path>
              <a:path w="356870" h="920750">
                <a:moveTo>
                  <a:pt x="320548" y="0"/>
                </a:moveTo>
                <a:lnTo>
                  <a:pt x="49933" y="811844"/>
                </a:lnTo>
                <a:lnTo>
                  <a:pt x="57681" y="848773"/>
                </a:lnTo>
                <a:lnTo>
                  <a:pt x="86006" y="823885"/>
                </a:lnTo>
                <a:lnTo>
                  <a:pt x="356616" y="11937"/>
                </a:lnTo>
                <a:lnTo>
                  <a:pt x="3205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spc="-10" dirty="0" smtClean="0"/>
              <a:t>BARRIERS </a:t>
            </a:r>
            <a:r>
              <a:rPr lang="en-IN" b="1" dirty="0" smtClean="0"/>
              <a:t>IN </a:t>
            </a:r>
            <a:r>
              <a:rPr lang="en-IN" b="1" spc="-10" dirty="0" smtClean="0"/>
              <a:t>INCLUSIVE</a:t>
            </a:r>
            <a:r>
              <a:rPr lang="en-IN" b="1" spc="-60" dirty="0" smtClean="0"/>
              <a:t> </a:t>
            </a:r>
            <a:r>
              <a:rPr lang="en-IN" b="1" spc="-40" dirty="0" smtClean="0"/>
              <a:t>EDUCATION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5600" indent="-342900">
              <a:lnSpc>
                <a:spcPct val="100000"/>
              </a:lnSpc>
              <a:spcBef>
                <a:spcPts val="960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b="1" i="1" spc="-5" dirty="0" smtClean="0">
                <a:solidFill>
                  <a:srgbClr val="002060"/>
                </a:solidFill>
                <a:latin typeface="Calibri"/>
                <a:cs typeface="Calibri"/>
              </a:rPr>
              <a:t>Negative</a:t>
            </a:r>
            <a:r>
              <a:rPr lang="en-IN" b="1" i="1" spc="-10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en-IN" b="1" i="1" spc="-5" dirty="0" smtClean="0">
                <a:solidFill>
                  <a:srgbClr val="002060"/>
                </a:solidFill>
                <a:latin typeface="Calibri"/>
                <a:cs typeface="Calibri"/>
              </a:rPr>
              <a:t>approach</a:t>
            </a:r>
            <a:endParaRPr lang="en-IN" dirty="0" smtClean="0">
              <a:solidFill>
                <a:srgbClr val="002060"/>
              </a:solidFill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b="1" i="1" spc="-5" dirty="0" smtClean="0">
                <a:solidFill>
                  <a:srgbClr val="002060"/>
                </a:solidFill>
                <a:latin typeface="Calibri"/>
                <a:cs typeface="Calibri"/>
              </a:rPr>
              <a:t>Lack of </a:t>
            </a:r>
            <a:r>
              <a:rPr lang="en-IN" b="1" i="1" spc="-15" dirty="0" smtClean="0">
                <a:solidFill>
                  <a:srgbClr val="002060"/>
                </a:solidFill>
                <a:latin typeface="Calibri"/>
                <a:cs typeface="Calibri"/>
              </a:rPr>
              <a:t>physical</a:t>
            </a:r>
            <a:r>
              <a:rPr lang="en-IN" b="1" i="1" spc="-40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en-IN" b="1" i="1" spc="-5" dirty="0" smtClean="0">
                <a:solidFill>
                  <a:srgbClr val="002060"/>
                </a:solidFill>
                <a:latin typeface="Calibri"/>
                <a:cs typeface="Calibri"/>
              </a:rPr>
              <a:t>facilities</a:t>
            </a:r>
            <a:endParaRPr lang="en-IN" dirty="0" smtClean="0">
              <a:solidFill>
                <a:srgbClr val="002060"/>
              </a:solidFill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b="1" i="1" dirty="0" smtClean="0">
                <a:solidFill>
                  <a:srgbClr val="002060"/>
                </a:solidFill>
                <a:latin typeface="Calibri"/>
                <a:cs typeface="Calibri"/>
              </a:rPr>
              <a:t>Lack </a:t>
            </a:r>
            <a:r>
              <a:rPr lang="en-IN" b="1" i="1" spc="-5" dirty="0" smtClean="0">
                <a:solidFill>
                  <a:srgbClr val="002060"/>
                </a:solidFill>
                <a:latin typeface="Calibri"/>
                <a:cs typeface="Calibri"/>
              </a:rPr>
              <a:t>of</a:t>
            </a:r>
            <a:r>
              <a:rPr lang="en-IN" b="1" i="1" spc="-15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en-IN" b="1" i="1" spc="-5" dirty="0" smtClean="0">
                <a:solidFill>
                  <a:srgbClr val="002060"/>
                </a:solidFill>
                <a:latin typeface="Calibri"/>
                <a:cs typeface="Calibri"/>
              </a:rPr>
              <a:t>funds</a:t>
            </a:r>
            <a:endParaRPr lang="en-IN" dirty="0" smtClean="0">
              <a:solidFill>
                <a:srgbClr val="002060"/>
              </a:solidFill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b="1" i="1" spc="-5" dirty="0" smtClean="0">
                <a:solidFill>
                  <a:srgbClr val="002060"/>
                </a:solidFill>
                <a:latin typeface="Calibri"/>
                <a:cs typeface="Calibri"/>
              </a:rPr>
              <a:t>Lack of </a:t>
            </a:r>
            <a:r>
              <a:rPr lang="en-IN" b="1" i="1" dirty="0" smtClean="0">
                <a:solidFill>
                  <a:srgbClr val="002060"/>
                </a:solidFill>
                <a:latin typeface="Calibri"/>
                <a:cs typeface="Calibri"/>
              </a:rPr>
              <a:t>trained</a:t>
            </a:r>
            <a:r>
              <a:rPr lang="en-IN" b="1" i="1" spc="-50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en-IN" b="1" i="1" spc="-10" dirty="0" smtClean="0">
                <a:solidFill>
                  <a:srgbClr val="002060"/>
                </a:solidFill>
                <a:latin typeface="Calibri"/>
                <a:cs typeface="Calibri"/>
              </a:rPr>
              <a:t>teachers</a:t>
            </a:r>
            <a:endParaRPr lang="en-IN" dirty="0" smtClean="0">
              <a:solidFill>
                <a:srgbClr val="002060"/>
              </a:solidFill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b="1" i="1" spc="-5" dirty="0" smtClean="0">
                <a:solidFill>
                  <a:srgbClr val="002060"/>
                </a:solidFill>
                <a:latin typeface="Calibri"/>
                <a:cs typeface="Calibri"/>
              </a:rPr>
              <a:t>Social</a:t>
            </a:r>
            <a:r>
              <a:rPr lang="en-IN" b="1" i="1" spc="-15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en-IN" b="1" i="1" spc="-5" dirty="0" smtClean="0">
                <a:solidFill>
                  <a:srgbClr val="002060"/>
                </a:solidFill>
                <a:latin typeface="Calibri"/>
                <a:cs typeface="Calibri"/>
              </a:rPr>
              <a:t>discrimination</a:t>
            </a:r>
            <a:endParaRPr lang="en-IN" dirty="0" smtClean="0">
              <a:solidFill>
                <a:srgbClr val="002060"/>
              </a:solidFill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b="1" i="1" spc="-5" dirty="0" smtClean="0">
                <a:solidFill>
                  <a:srgbClr val="002060"/>
                </a:solidFill>
                <a:latin typeface="Calibri"/>
                <a:cs typeface="Calibri"/>
              </a:rPr>
              <a:t>Emotional problems</a:t>
            </a:r>
            <a:endParaRPr lang="en-IN" dirty="0" smtClean="0">
              <a:solidFill>
                <a:srgbClr val="002060"/>
              </a:solidFill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b="1" i="1" spc="-15" dirty="0" smtClean="0">
                <a:solidFill>
                  <a:srgbClr val="002060"/>
                </a:solidFill>
                <a:latin typeface="Calibri"/>
                <a:cs typeface="Calibri"/>
              </a:rPr>
              <a:t>Educational</a:t>
            </a:r>
            <a:r>
              <a:rPr lang="en-IN" b="1" i="1" spc="10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en-IN" b="1" i="1" dirty="0" smtClean="0">
                <a:solidFill>
                  <a:srgbClr val="002060"/>
                </a:solidFill>
                <a:latin typeface="Calibri"/>
                <a:cs typeface="Calibri"/>
              </a:rPr>
              <a:t>problems</a:t>
            </a:r>
            <a:endParaRPr lang="en-IN" dirty="0" smtClean="0">
              <a:solidFill>
                <a:srgbClr val="002060"/>
              </a:solidFill>
              <a:latin typeface="Calibri"/>
              <a:cs typeface="Calibri"/>
            </a:endParaRPr>
          </a:p>
          <a:p>
            <a:endParaRPr lang="en-IN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01320" algn="ctr">
              <a:lnSpc>
                <a:spcPct val="100000"/>
              </a:lnSpc>
              <a:spcBef>
                <a:spcPts val="1845"/>
              </a:spcBef>
            </a:pPr>
            <a:r>
              <a:rPr lang="en-IN" b="1" spc="-40" dirty="0" smtClean="0">
                <a:solidFill>
                  <a:srgbClr val="00206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STRATEGIES TO </a:t>
            </a:r>
            <a:r>
              <a:rPr lang="en-IN" b="1" spc="-15" dirty="0" smtClean="0">
                <a:solidFill>
                  <a:srgbClr val="00206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IMPROVE </a:t>
            </a:r>
            <a:r>
              <a:rPr lang="en-IN" b="1" spc="-10" dirty="0" smtClean="0">
                <a:solidFill>
                  <a:srgbClr val="00206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INCLUSIVE</a:t>
            </a:r>
            <a:r>
              <a:rPr lang="en-IN" b="1" spc="60" dirty="0" smtClean="0">
                <a:solidFill>
                  <a:srgbClr val="00206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 </a:t>
            </a:r>
            <a:r>
              <a:rPr lang="en-IN" b="1" spc="-30" dirty="0" smtClean="0">
                <a:solidFill>
                  <a:srgbClr val="00206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EDUCATION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i="1" spc="-5" dirty="0" smtClean="0">
                <a:latin typeface="Calibri"/>
                <a:cs typeface="Calibri"/>
              </a:rPr>
              <a:t>Mainstreaming</a:t>
            </a:r>
          </a:p>
          <a:p>
            <a:r>
              <a:rPr lang="en-IN" b="1" i="1" spc="-10" dirty="0" smtClean="0">
                <a:latin typeface="Calibri"/>
                <a:cs typeface="Calibri"/>
              </a:rPr>
              <a:t>Encourage</a:t>
            </a:r>
            <a:r>
              <a:rPr lang="en-IN" b="1" i="1" spc="-60" dirty="0" smtClean="0">
                <a:latin typeface="Calibri"/>
                <a:cs typeface="Calibri"/>
              </a:rPr>
              <a:t> </a:t>
            </a:r>
            <a:r>
              <a:rPr lang="en-IN" b="1" i="1" spc="-10" dirty="0" smtClean="0">
                <a:latin typeface="Calibri"/>
                <a:cs typeface="Calibri"/>
              </a:rPr>
              <a:t>students</a:t>
            </a:r>
            <a:endParaRPr lang="en-IN" dirty="0" smtClean="0">
              <a:latin typeface="Calibri"/>
              <a:cs typeface="Calibri"/>
            </a:endParaRPr>
          </a:p>
          <a:p>
            <a:r>
              <a:rPr lang="en-IN" b="1" i="1" dirty="0" smtClean="0">
                <a:latin typeface="Calibri"/>
                <a:cs typeface="Calibri"/>
              </a:rPr>
              <a:t>Improve</a:t>
            </a:r>
            <a:r>
              <a:rPr lang="en-IN" b="1" i="1" spc="-95" dirty="0" smtClean="0">
                <a:latin typeface="Calibri"/>
                <a:cs typeface="Calibri"/>
              </a:rPr>
              <a:t> </a:t>
            </a:r>
            <a:r>
              <a:rPr lang="en-IN" b="1" i="1" spc="-15" dirty="0" smtClean="0">
                <a:latin typeface="Calibri"/>
                <a:cs typeface="Calibri"/>
              </a:rPr>
              <a:t>textbooks</a:t>
            </a:r>
            <a:endParaRPr lang="en-IN" dirty="0" smtClean="0">
              <a:latin typeface="Calibri"/>
              <a:cs typeface="Calibri"/>
            </a:endParaRPr>
          </a:p>
          <a:p>
            <a:r>
              <a:rPr lang="en-IN" b="1" i="1" spc="-5" dirty="0" smtClean="0">
                <a:latin typeface="Calibri"/>
                <a:cs typeface="Calibri"/>
              </a:rPr>
              <a:t>Special </a:t>
            </a:r>
            <a:r>
              <a:rPr lang="en-IN" b="1" i="1" dirty="0" smtClean="0">
                <a:latin typeface="Calibri"/>
                <a:cs typeface="Calibri"/>
              </a:rPr>
              <a:t>training </a:t>
            </a:r>
            <a:r>
              <a:rPr lang="en-IN" b="1" i="1" spc="-20" dirty="0" smtClean="0">
                <a:latin typeface="Calibri"/>
                <a:cs typeface="Calibri"/>
              </a:rPr>
              <a:t>to</a:t>
            </a:r>
            <a:r>
              <a:rPr lang="en-IN" b="1" i="1" spc="-60" dirty="0" smtClean="0">
                <a:latin typeface="Calibri"/>
                <a:cs typeface="Calibri"/>
              </a:rPr>
              <a:t> </a:t>
            </a:r>
            <a:r>
              <a:rPr lang="en-IN" b="1" i="1" spc="-10" dirty="0" smtClean="0">
                <a:latin typeface="Calibri"/>
                <a:cs typeface="Calibri"/>
              </a:rPr>
              <a:t>teachers</a:t>
            </a:r>
            <a:endParaRPr lang="en-IN" dirty="0" smtClean="0">
              <a:latin typeface="Calibri"/>
              <a:cs typeface="Calibri"/>
            </a:endParaRPr>
          </a:p>
          <a:p>
            <a:r>
              <a:rPr lang="en-IN" b="1" i="1" spc="-5" dirty="0" smtClean="0">
                <a:latin typeface="Calibri"/>
                <a:cs typeface="Calibri"/>
              </a:rPr>
              <a:t>Special care of special</a:t>
            </a:r>
            <a:r>
              <a:rPr lang="en-IN" b="1" i="1" spc="-80" dirty="0" smtClean="0">
                <a:latin typeface="Calibri"/>
                <a:cs typeface="Calibri"/>
              </a:rPr>
              <a:t> </a:t>
            </a:r>
            <a:r>
              <a:rPr lang="en-IN" b="1" i="1" dirty="0" smtClean="0">
                <a:latin typeface="Calibri"/>
                <a:cs typeface="Calibri"/>
              </a:rPr>
              <a:t>children</a:t>
            </a:r>
            <a:endParaRPr lang="en-IN" dirty="0" smtClean="0">
              <a:latin typeface="Calibri"/>
              <a:cs typeface="Calibri"/>
            </a:endParaRPr>
          </a:p>
          <a:p>
            <a:r>
              <a:rPr lang="en-IN" b="1" i="1" dirty="0" smtClean="0">
                <a:latin typeface="Calibri"/>
                <a:cs typeface="Calibri"/>
              </a:rPr>
              <a:t>Improve </a:t>
            </a:r>
            <a:r>
              <a:rPr lang="en-IN" b="1" i="1" spc="-5" dirty="0" smtClean="0">
                <a:latin typeface="Calibri"/>
                <a:cs typeface="Calibri"/>
              </a:rPr>
              <a:t>methods of</a:t>
            </a:r>
            <a:r>
              <a:rPr lang="en-IN" b="1" i="1" spc="-75" dirty="0" smtClean="0">
                <a:latin typeface="Calibri"/>
                <a:cs typeface="Calibri"/>
              </a:rPr>
              <a:t> </a:t>
            </a:r>
            <a:r>
              <a:rPr lang="en-IN" b="1" i="1" spc="-5" dirty="0" smtClean="0">
                <a:latin typeface="Calibri"/>
                <a:cs typeface="Calibri"/>
              </a:rPr>
              <a:t>teaching</a:t>
            </a:r>
            <a:endParaRPr lang="en-IN" dirty="0" smtClean="0">
              <a:latin typeface="Calibri"/>
              <a:cs typeface="Calibri"/>
            </a:endParaRPr>
          </a:p>
          <a:p>
            <a:r>
              <a:rPr lang="en-IN" b="1" i="1" spc="-5" dirty="0" smtClean="0">
                <a:latin typeface="Calibri"/>
                <a:cs typeface="Calibri"/>
              </a:rPr>
              <a:t>Provision of required</a:t>
            </a:r>
            <a:r>
              <a:rPr lang="en-IN" b="1" i="1" spc="-40" dirty="0" smtClean="0">
                <a:latin typeface="Calibri"/>
                <a:cs typeface="Calibri"/>
              </a:rPr>
              <a:t> </a:t>
            </a:r>
            <a:r>
              <a:rPr lang="en-IN" b="1" i="1" spc="-5" dirty="0" smtClean="0">
                <a:latin typeface="Calibri"/>
                <a:cs typeface="Calibri"/>
              </a:rPr>
              <a:t>resources</a:t>
            </a:r>
            <a:endParaRPr lang="en-IN" dirty="0" smtClean="0">
              <a:latin typeface="Calibri"/>
              <a:cs typeface="Calibri"/>
            </a:endParaRPr>
          </a:p>
          <a:p>
            <a:endParaRPr lang="en-IN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002060"/>
                </a:solidFill>
                <a:ea typeface="ＭＳ Ｐゴシック" pitchFamily="34" charset="-128"/>
              </a:rPr>
              <a:t>What is Inclusive Education</a:t>
            </a:r>
            <a:r>
              <a:rPr lang="en-US" b="1" dirty="0" smtClean="0">
                <a:solidFill>
                  <a:srgbClr val="002060"/>
                </a:solidFill>
                <a:ea typeface="ＭＳ Ｐゴシック" pitchFamily="34" charset="-128"/>
              </a:rPr>
              <a:t>?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IN" dirty="0" smtClean="0"/>
              <a:t>  </a:t>
            </a:r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1379504" y="1857364"/>
            <a:ext cx="478699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It is NOT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70C0"/>
                </a:solidFill>
              </a:rPr>
              <a:t>Keeping children with disabilities out of school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70C0"/>
                </a:solidFill>
              </a:rPr>
              <a:t>Segregated special education schools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70C0"/>
                </a:solidFill>
              </a:rPr>
              <a:t>Separate classes integrated into regular schools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78348" y="1785926"/>
            <a:ext cx="35594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It 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70C0"/>
                </a:solidFill>
              </a:rPr>
              <a:t>Including all children in mainstream schools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6438725" y="5095082"/>
            <a:ext cx="1091053" cy="10863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023106" y="5643578"/>
            <a:ext cx="413297" cy="438483"/>
          </a:xfrm>
          <a:prstGeom prst="ellipse">
            <a:avLst/>
          </a:prstGeom>
          <a:solidFill>
            <a:schemeClr val="bg1">
              <a:lumMod val="85000"/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997418" y="5096163"/>
            <a:ext cx="1091053" cy="10863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275005" y="5264639"/>
            <a:ext cx="136382" cy="135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607019" y="5188439"/>
            <a:ext cx="136382" cy="135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226019" y="5668248"/>
            <a:ext cx="136382" cy="135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925008" y="5428110"/>
            <a:ext cx="136382" cy="135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688243" y="5632241"/>
            <a:ext cx="136382" cy="135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607019" y="5999843"/>
            <a:ext cx="136382" cy="135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171948" y="5880635"/>
            <a:ext cx="136382" cy="135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022578" y="6072206"/>
            <a:ext cx="136382" cy="135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094149" y="4714883"/>
            <a:ext cx="15001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19" name="Oval 18"/>
          <p:cNvSpPr/>
          <p:nvPr/>
        </p:nvSpPr>
        <p:spPr>
          <a:xfrm>
            <a:off x="4193804" y="5103698"/>
            <a:ext cx="1091053" cy="10863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471391" y="5272174"/>
            <a:ext cx="136382" cy="135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803405" y="5195974"/>
            <a:ext cx="136382" cy="135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422405" y="5675783"/>
            <a:ext cx="136382" cy="135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121394" y="5435645"/>
            <a:ext cx="136382" cy="135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4884629" y="5639776"/>
            <a:ext cx="136382" cy="135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4803405" y="6007378"/>
            <a:ext cx="136382" cy="135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5665784" y="5286388"/>
            <a:ext cx="136382" cy="135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594346" y="5500702"/>
            <a:ext cx="136382" cy="135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6716312" y="5263558"/>
            <a:ext cx="136382" cy="135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7048326" y="5187358"/>
            <a:ext cx="136382" cy="135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667326" y="5667167"/>
            <a:ext cx="136382" cy="135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366315" y="5427029"/>
            <a:ext cx="136382" cy="135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6958148" y="5467095"/>
            <a:ext cx="136382" cy="135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796980" y="5959346"/>
            <a:ext cx="136382" cy="135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7288174" y="5751983"/>
            <a:ext cx="136382" cy="135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7155234" y="5949053"/>
            <a:ext cx="136382" cy="135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8523304" y="5128773"/>
            <a:ext cx="1091053" cy="10863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8711119" y="5266071"/>
            <a:ext cx="136382" cy="135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9043133" y="5189871"/>
            <a:ext cx="136382" cy="135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8662133" y="5669680"/>
            <a:ext cx="136382" cy="135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9361122" y="5429542"/>
            <a:ext cx="136382" cy="135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9124357" y="5633673"/>
            <a:ext cx="136382" cy="135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9043133" y="6001275"/>
            <a:ext cx="136382" cy="135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9361122" y="5801636"/>
            <a:ext cx="136382" cy="135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8728865" y="5935717"/>
            <a:ext cx="136382" cy="135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5451470" y="5214950"/>
            <a:ext cx="461839" cy="492124"/>
          </a:xfrm>
          <a:prstGeom prst="ellipse">
            <a:avLst/>
          </a:prstGeom>
          <a:solidFill>
            <a:schemeClr val="bg1">
              <a:lumMod val="85000"/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8380428" y="5072074"/>
            <a:ext cx="1428760" cy="15001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9" name="TextBox 48"/>
          <p:cNvSpPr txBox="1"/>
          <p:nvPr/>
        </p:nvSpPr>
        <p:spPr>
          <a:xfrm>
            <a:off x="1951008" y="6215082"/>
            <a:ext cx="15716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92D050"/>
                </a:solidFill>
              </a:rPr>
              <a:t>Exclusion</a:t>
            </a:r>
          </a:p>
          <a:p>
            <a:endParaRPr lang="en-IN" dirty="0"/>
          </a:p>
        </p:txBody>
      </p:sp>
      <p:sp>
        <p:nvSpPr>
          <p:cNvPr id="51" name="TextBox 50"/>
          <p:cNvSpPr txBox="1"/>
          <p:nvPr/>
        </p:nvSpPr>
        <p:spPr>
          <a:xfrm>
            <a:off x="4124978" y="6215082"/>
            <a:ext cx="1540806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92D050"/>
                </a:solidFill>
              </a:rPr>
              <a:t>Segregation</a:t>
            </a:r>
          </a:p>
          <a:p>
            <a:endParaRPr lang="en-IN" sz="1100" dirty="0"/>
          </a:p>
        </p:txBody>
      </p:sp>
      <p:sp>
        <p:nvSpPr>
          <p:cNvPr id="52" name="TextBox 51"/>
          <p:cNvSpPr txBox="1"/>
          <p:nvPr/>
        </p:nvSpPr>
        <p:spPr>
          <a:xfrm>
            <a:off x="6345758" y="6202940"/>
            <a:ext cx="1391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92D050"/>
                </a:solidFill>
              </a:rPr>
              <a:t>Integration</a:t>
            </a:r>
            <a:endParaRPr lang="en-US" sz="1800" b="1" dirty="0" smtClean="0">
              <a:solidFill>
                <a:srgbClr val="92D05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523304" y="6202940"/>
            <a:ext cx="1170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92D050"/>
                </a:solidFill>
              </a:rPr>
              <a:t>Inclusion</a:t>
            </a:r>
            <a:endParaRPr lang="en-IN" sz="18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0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0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20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20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9" grpId="0" build="allAtOnce"/>
      <p:bldP spid="51" grpId="0" build="allAtOnce"/>
      <p:bldP spid="52" grpId="0" build="allAtOnce"/>
      <p:bldP spid="53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ea typeface="ＭＳ Ｐゴシック" pitchFamily="34" charset="-128"/>
              </a:rPr>
              <a:t>Why is Inclusive Education important</a:t>
            </a:r>
            <a:r>
              <a:rPr lang="en-US" sz="4000" b="1" dirty="0" smtClean="0">
                <a:ea typeface="ＭＳ Ｐゴシック" pitchFamily="34" charset="-128"/>
              </a:rPr>
              <a:t>?</a:t>
            </a:r>
            <a:endParaRPr lang="en-IN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/>
            <a:r>
              <a:rPr lang="en-US" sz="2800" b="1" i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It’s a </a:t>
            </a:r>
            <a:r>
              <a:rPr lang="en-US" sz="2800" b="1" i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right</a:t>
            </a:r>
            <a:endParaRPr lang="en-US" sz="2800" b="1" i="1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/>
            <a:r>
              <a:rPr lang="en-US" sz="2800" b="1" i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It’s a global </a:t>
            </a:r>
            <a:r>
              <a:rPr lang="en-US" sz="2800" b="1" i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commitment</a:t>
            </a:r>
            <a:endParaRPr lang="en-US" sz="2800" b="1" i="1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/>
            <a:r>
              <a:rPr lang="en-US" sz="2800" b="1" i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It’s good </a:t>
            </a:r>
            <a:r>
              <a:rPr lang="en-US" sz="2800" b="1" i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economics</a:t>
            </a:r>
            <a:endParaRPr lang="en-US" sz="2800" b="1" i="1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/>
            <a:r>
              <a:rPr lang="en-US" sz="2800" b="1" i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It’s good socially </a:t>
            </a:r>
          </a:p>
          <a:p>
            <a:endParaRPr lang="en-IN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Equity Vs Equality </a:t>
            </a:r>
            <a:endParaRPr lang="en-IN" dirty="0"/>
          </a:p>
        </p:txBody>
      </p:sp>
      <p:pic>
        <p:nvPicPr>
          <p:cNvPr id="36866" name="Picture 2" descr="C:\Users\ALU\Desktop\INCLUSIVE Education\Equity-vs-Equality-blog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951140" y="1920879"/>
            <a:ext cx="6859945" cy="365126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562" y="317488"/>
            <a:ext cx="10787138" cy="13970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Persons with Disabilities  Act ( Equal opportunity, protection  of  rights  and full  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participation) 1995 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PWD 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Act)</a:t>
            </a:r>
            <a:endParaRPr lang="en-IN" sz="3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309" y="1958996"/>
            <a:ext cx="10157354" cy="44704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Free of Cost  Education</a:t>
            </a:r>
          </a:p>
          <a:p>
            <a:pPr>
              <a:lnSpc>
                <a:spcPct val="100000"/>
              </a:lnSpc>
              <a:buNone/>
            </a:pPr>
            <a:endParaRPr lang="en-US" b="1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426645" lvl="1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Wingdings" pitchFamily="2" charset="2"/>
              <a:buChar char="Ø"/>
            </a:pPr>
            <a:r>
              <a:rPr lang="en-US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Transport facilities to the students with disabilities </a:t>
            </a:r>
          </a:p>
          <a:p>
            <a:pPr marL="426645" lvl="1" indent="0" algn="just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Wingdings" pitchFamily="2" charset="2"/>
              <a:buChar char="Ø"/>
            </a:pPr>
            <a:r>
              <a:rPr lang="en-US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Architectural barrier free Environment.</a:t>
            </a:r>
          </a:p>
          <a:p>
            <a:pPr marL="426645" lvl="1" indent="0" algn="just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Wingdings" pitchFamily="2" charset="2"/>
              <a:buChar char="Ø"/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The supply of books, uniforms and Aids &amp; Appliances. </a:t>
            </a:r>
          </a:p>
          <a:p>
            <a:pPr marL="426645" lvl="1" indent="0" algn="just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Wingdings" pitchFamily="2" charset="2"/>
              <a:buChar char="Ø"/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The grant of scholarship to students with disabilities.</a:t>
            </a:r>
          </a:p>
          <a:p>
            <a:endParaRPr lang="en-US" b="1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Sarva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Shiksha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Abhiyan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, 2002 (SSA) </a:t>
            </a:r>
            <a:endParaRPr lang="en-IN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309" y="1958996"/>
            <a:ext cx="10157354" cy="4470400"/>
          </a:xfrm>
        </p:spPr>
        <p:txBody>
          <a:bodyPr/>
          <a:lstStyle/>
          <a:p>
            <a:pPr lvl="0"/>
            <a:r>
              <a:rPr lang="en-US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Sarva</a:t>
            </a:r>
            <a:r>
              <a:rPr lang="en-US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Shiksha</a:t>
            </a:r>
            <a:r>
              <a:rPr lang="en-US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Abhiyan</a:t>
            </a:r>
            <a:r>
              <a:rPr lang="en-US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(SSA) is the government</a:t>
            </a:r>
            <a:r>
              <a:rPr lang="en-US" dirty="0" smtClean="0"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lang="en-US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 millennial Education For All (EFA) umbrella </a:t>
            </a:r>
            <a:r>
              <a:rPr lang="en-US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programme</a:t>
            </a:r>
            <a:r>
              <a:rPr lang="en-US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for all education schemes, which aims to universalize elementary education, the goals are that all children aged 6-14 including the enrolment of children with disabilities.  </a:t>
            </a:r>
            <a:endParaRPr lang="en-US" dirty="0" smtClean="0">
              <a:latin typeface="Arial" pitchFamily="34" charset="0"/>
            </a:endParaRPr>
          </a:p>
          <a:p>
            <a:endParaRPr lang="en-IN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 defTabSz="914400" fontAlgn="base">
              <a:lnSpc>
                <a:spcPct val="100000"/>
              </a:lnSpc>
              <a:spcAft>
                <a:spcPct val="0"/>
              </a:spcAft>
            </a:pP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Approach realization 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IN" dirty="0" smtClean="0"/>
              <a:t> </a:t>
            </a:r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665388" y="2214554"/>
          <a:ext cx="7388264" cy="3366698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729314"/>
                <a:gridCol w="3658950"/>
              </a:tblGrid>
              <a:tr h="30744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</a:rPr>
                        <a:t>Traditional Approach</a:t>
                      </a:r>
                      <a:endParaRPr lang="en-US" sz="11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</a:rPr>
                        <a:t>Inclusive Approach</a:t>
                      </a:r>
                      <a:endParaRPr lang="en-US" sz="1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796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</a:rPr>
                        <a:t>Education for some</a:t>
                      </a:r>
                      <a:endParaRPr lang="en-US" sz="16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</a:rPr>
                        <a:t>Education for all</a:t>
                      </a:r>
                      <a:endParaRPr lang="en-US" sz="16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96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</a:rPr>
                        <a:t>Static</a:t>
                      </a:r>
                      <a:endParaRPr lang="en-US" sz="16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solidFill>
                            <a:srgbClr val="0070C0"/>
                          </a:solidFill>
                        </a:rPr>
                        <a:t>Flexible</a:t>
                      </a:r>
                      <a:endParaRPr lang="en-US" sz="160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96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</a:rPr>
                        <a:t>Collective teaching</a:t>
                      </a:r>
                      <a:endParaRPr lang="en-US" sz="16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</a:rPr>
                        <a:t>Individualized Teaching</a:t>
                      </a:r>
                      <a:endParaRPr lang="en-US" sz="16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96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</a:rPr>
                        <a:t>Learning in segregated areas</a:t>
                      </a:r>
                      <a:endParaRPr lang="en-US" sz="16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</a:rPr>
                        <a:t>Learning in Integrated areas</a:t>
                      </a:r>
                      <a:endParaRPr lang="en-US" sz="16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96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</a:rPr>
                        <a:t>Emphasis on teaching subject-orientated</a:t>
                      </a:r>
                      <a:endParaRPr lang="en-US" sz="16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</a:rPr>
                        <a:t>Emphasis on learning child-</a:t>
                      </a:r>
                      <a:r>
                        <a:rPr lang="en-US" sz="1600" dirty="0" err="1">
                          <a:solidFill>
                            <a:srgbClr val="0070C0"/>
                          </a:solidFill>
                        </a:rPr>
                        <a:t>centred</a:t>
                      </a:r>
                      <a:endParaRPr lang="en-US" sz="16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96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</a:rPr>
                        <a:t>Diagnostic / prescriptive</a:t>
                      </a:r>
                      <a:endParaRPr lang="en-US" sz="16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</a:rPr>
                        <a:t>Holistic</a:t>
                      </a:r>
                      <a:endParaRPr lang="en-US" sz="16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96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</a:rPr>
                        <a:t>Opportunities limited by exclusion</a:t>
                      </a:r>
                      <a:endParaRPr lang="en-US" sz="16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</a:rPr>
                        <a:t>Equalization of opportunities for all</a:t>
                      </a:r>
                      <a:endParaRPr lang="en-US" sz="16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96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</a:rPr>
                        <a:t>Disability view</a:t>
                      </a:r>
                      <a:endParaRPr lang="en-US" sz="16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</a:rPr>
                        <a:t>Curricular view</a:t>
                      </a:r>
                      <a:endParaRPr lang="en-US" sz="16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92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</a:rPr>
                        <a:t>Labels children disability wise</a:t>
                      </a:r>
                      <a:endParaRPr lang="en-US" sz="16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</a:rPr>
                        <a:t>Planning is made on ability levels and opposes all kinds of labeling</a:t>
                      </a:r>
                      <a:endParaRPr lang="en-US" sz="16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The Inclusive Class may have the following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Children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309" y="1744682"/>
            <a:ext cx="10157354" cy="4470400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Regular Normal School Children, 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Children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with Visual Impairment,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Children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with Hearing Impairment,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Children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Locomotor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Disability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Children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with Mental Retardation.</a:t>
            </a:r>
          </a:p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00" b="1" dirty="0" smtClean="0">
                <a:latin typeface="Times New Roman" pitchFamily="18" charset="0"/>
                <a:cs typeface="Times New Roman" pitchFamily="18" charset="0"/>
              </a:rPr>
              <a:t>Lesson planning: how will you support the needs of all learners? </a:t>
            </a:r>
            <a:endParaRPr lang="en-IN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324000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Consider:-   timing, - variation of activities,</a:t>
            </a:r>
          </a:p>
          <a:p>
            <a:pPr indent="-324000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- types of activities [concrete/abstract],</a:t>
            </a:r>
          </a:p>
          <a:p>
            <a:pPr indent="-324000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- reinforcement of key ideas,</a:t>
            </a:r>
          </a:p>
          <a:p>
            <a:pPr indent="-324000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- extension work - recall of previous work,</a:t>
            </a:r>
          </a:p>
          <a:p>
            <a:pPr indent="-324000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- links to future work,</a:t>
            </a:r>
          </a:p>
          <a:p>
            <a:pPr indent="-324000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- clear instructions.</a:t>
            </a:r>
          </a:p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00" b="1" dirty="0" smtClean="0">
                <a:latin typeface="Times New Roman" pitchFamily="18" charset="0"/>
                <a:cs typeface="Times New Roman" pitchFamily="18" charset="0"/>
              </a:rPr>
              <a:t>What different teaching styles are you going to use?</a:t>
            </a:r>
            <a:endParaRPr lang="en-IN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Visual e.g. use photos, mind maps, maps and diagrams, pictures, film clips, digital cameras, wall displays?</a:t>
            </a:r>
          </a:p>
          <a:p>
            <a:pPr algn="just"/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Auditory e.g. use story telling, talking, effective questions, problem solving, clear sequencing, music, singing?</a:t>
            </a:r>
          </a:p>
          <a:p>
            <a:pPr algn="just"/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Kinaesthetic e.g. use movement, role play, artefacts, use the environment </a:t>
            </a:r>
          </a:p>
          <a:p>
            <a:pPr>
              <a:buNone/>
            </a:pP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00" b="1" dirty="0" smtClean="0">
                <a:latin typeface="Arial" charset="0"/>
              </a:rPr>
              <a:t>The right to education for all: </a:t>
            </a:r>
            <a:br>
              <a:rPr lang="en-GB" sz="4000" b="1" dirty="0" smtClean="0">
                <a:latin typeface="Arial" charset="0"/>
              </a:rPr>
            </a:br>
            <a:r>
              <a:rPr lang="en-GB" sz="4000" b="1" dirty="0" smtClean="0">
                <a:latin typeface="Arial" charset="0"/>
              </a:rPr>
              <a:t>access and quality</a:t>
            </a:r>
            <a:endParaRPr lang="en-IN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>
                <a:latin typeface="Arial" charset="0"/>
              </a:rPr>
              <a:t>1989		UN Convention on the Rights of the Child</a:t>
            </a:r>
          </a:p>
          <a:p>
            <a:r>
              <a:rPr lang="en-GB" dirty="0" smtClean="0">
                <a:latin typeface="Arial" charset="0"/>
              </a:rPr>
              <a:t>1990		World Conference on Education for All (EFA) 			by the year 2000, </a:t>
            </a:r>
            <a:r>
              <a:rPr lang="en-GB" dirty="0" err="1" smtClean="0">
                <a:latin typeface="Arial" charset="0"/>
              </a:rPr>
              <a:t>Jomtien</a:t>
            </a:r>
            <a:r>
              <a:rPr lang="en-GB" dirty="0" smtClean="0">
                <a:latin typeface="Arial" charset="0"/>
              </a:rPr>
              <a:t>, Thailand </a:t>
            </a:r>
          </a:p>
          <a:p>
            <a:r>
              <a:rPr lang="en-GB" dirty="0" smtClean="0">
                <a:latin typeface="Arial" charset="0"/>
              </a:rPr>
              <a:t>1993		UN Standard Rules (on Disability)</a:t>
            </a:r>
            <a:r>
              <a:rPr lang="en-GB" dirty="0" smtClean="0"/>
              <a:t> </a:t>
            </a:r>
          </a:p>
          <a:p>
            <a:r>
              <a:rPr lang="en-GB" dirty="0" smtClean="0">
                <a:latin typeface="Arial" charset="0"/>
              </a:rPr>
              <a:t>1994		Salamanca Statement – on Special Needs 			</a:t>
            </a:r>
            <a:r>
              <a:rPr lang="en-GB" dirty="0" smtClean="0">
                <a:latin typeface="Arial" charset="0"/>
              </a:rPr>
              <a:t>               Education</a:t>
            </a:r>
            <a:r>
              <a:rPr lang="en-GB" dirty="0" smtClean="0">
                <a:latin typeface="Arial" charset="0"/>
              </a:rPr>
              <a:t>: access and quality</a:t>
            </a:r>
          </a:p>
          <a:p>
            <a:r>
              <a:rPr lang="en-GB" dirty="0" smtClean="0">
                <a:latin typeface="Arial" charset="0"/>
              </a:rPr>
              <a:t>2000		World Education Forum, Dakar, Senegal, 		 	</a:t>
            </a:r>
            <a:r>
              <a:rPr lang="en-GB" dirty="0" smtClean="0">
                <a:latin typeface="Arial" charset="0"/>
              </a:rPr>
              <a:t>              Review </a:t>
            </a:r>
            <a:r>
              <a:rPr lang="en-GB" dirty="0" smtClean="0">
                <a:latin typeface="Arial" charset="0"/>
              </a:rPr>
              <a:t>of progress on EFA </a:t>
            </a:r>
            <a:r>
              <a:rPr lang="en-GB" dirty="0" smtClean="0">
                <a:latin typeface="Arial" charset="0"/>
              </a:rPr>
              <a:t>Conference</a:t>
            </a:r>
          </a:p>
          <a:p>
            <a:r>
              <a:rPr lang="en-GB" dirty="0" smtClean="0">
                <a:latin typeface="Arial" charset="0"/>
              </a:rPr>
              <a:t>2006		UN Convention on the Rights of people with 			</a:t>
            </a:r>
            <a:r>
              <a:rPr lang="en-GB" dirty="0" smtClean="0">
                <a:latin typeface="Arial" charset="0"/>
              </a:rPr>
              <a:t>               Disabilities </a:t>
            </a:r>
            <a:r>
              <a:rPr lang="en-GB" dirty="0" smtClean="0">
                <a:latin typeface="Arial" charset="0"/>
              </a:rPr>
              <a:t>(Article 24: Education)</a:t>
            </a:r>
          </a:p>
          <a:p>
            <a:endParaRPr lang="en-IN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00" b="1" dirty="0" smtClean="0">
                <a:latin typeface="Arial" charset="0"/>
              </a:rPr>
              <a:t>An inclusive approach to education for all</a:t>
            </a:r>
            <a:endParaRPr lang="en-IN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2379636" y="1714488"/>
            <a:ext cx="6118232" cy="4968870"/>
          </a:xfrm>
          <a:prstGeom prst="ellipse">
            <a:avLst/>
          </a:prstGeom>
          <a:solidFill>
            <a:srgbClr val="FFFFFF"/>
          </a:solidFill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2280535" y="2033707"/>
            <a:ext cx="3337608" cy="3147876"/>
          </a:xfrm>
          <a:prstGeom prst="ellipse">
            <a:avLst/>
          </a:prstGeom>
          <a:solidFill>
            <a:srgbClr val="FFFFFF"/>
          </a:solidFill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4644732" y="1981319"/>
            <a:ext cx="3589611" cy="3147876"/>
          </a:xfrm>
          <a:prstGeom prst="ellipse">
            <a:avLst/>
          </a:prstGeom>
          <a:solidFill>
            <a:srgbClr val="FFFFFF">
              <a:alpha val="50000"/>
            </a:srgbClr>
          </a:solidFill>
          <a:ln w="5715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3567996" y="3315811"/>
            <a:ext cx="3264584" cy="2403934"/>
          </a:xfrm>
          <a:prstGeom prst="ellipse">
            <a:avLst/>
          </a:prstGeom>
          <a:solidFill>
            <a:srgbClr val="FFFFFF">
              <a:alpha val="50000"/>
            </a:srgbClr>
          </a:solidFill>
          <a:ln w="57150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 rot="81836">
            <a:off x="3946689" y="4602917"/>
            <a:ext cx="2783488" cy="444145"/>
          </a:xfrm>
          <a:custGeom>
            <a:avLst/>
            <a:gdLst/>
            <a:ahLst/>
            <a:cxnLst>
              <a:cxn ang="0">
                <a:pos x="0" y="570"/>
              </a:cxn>
              <a:cxn ang="0">
                <a:pos x="1395" y="30"/>
              </a:cxn>
              <a:cxn ang="0">
                <a:pos x="3060" y="390"/>
              </a:cxn>
            </a:cxnLst>
            <a:rect l="0" t="0" r="r" b="b"/>
            <a:pathLst>
              <a:path w="3060" h="570">
                <a:moveTo>
                  <a:pt x="0" y="570"/>
                </a:moveTo>
                <a:cubicBezTo>
                  <a:pt x="442" y="315"/>
                  <a:pt x="885" y="60"/>
                  <a:pt x="1395" y="30"/>
                </a:cubicBezTo>
                <a:cubicBezTo>
                  <a:pt x="1905" y="0"/>
                  <a:pt x="2783" y="330"/>
                  <a:pt x="3060" y="390"/>
                </a:cubicBezTo>
              </a:path>
            </a:pathLst>
          </a:custGeom>
          <a:noFill/>
          <a:ln w="57150">
            <a:solidFill>
              <a:srgbClr val="800080"/>
            </a:solidFill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5871150" y="2500306"/>
            <a:ext cx="1652022" cy="49211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GB" sz="1800" b="1" dirty="0">
                <a:solidFill>
                  <a:srgbClr val="008000"/>
                </a:solidFill>
                <a:latin typeface="Arial" charset="0"/>
                <a:cs typeface="Times New Roman" charset="0"/>
              </a:rPr>
              <a:t>Inclusive education</a:t>
            </a:r>
            <a:endParaRPr lang="en-GB" sz="1200" b="1" dirty="0">
              <a:solidFill>
                <a:srgbClr val="008000"/>
              </a:solidFill>
              <a:latin typeface="Arial" charset="0"/>
              <a:cs typeface="Times New Roman" charset="0"/>
            </a:endParaRPr>
          </a:p>
          <a:p>
            <a:pPr eaLnBrk="0" hangingPunct="0"/>
            <a:endParaRPr lang="en-GB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3022578" y="2643182"/>
            <a:ext cx="1615110" cy="691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GB" sz="1600" b="1" dirty="0">
                <a:solidFill>
                  <a:srgbClr val="FF0000"/>
                </a:solidFill>
                <a:latin typeface="Arial" charset="0"/>
                <a:cs typeface="Times New Roman" charset="0"/>
              </a:rPr>
              <a:t>Focus on disability rights</a:t>
            </a:r>
            <a:endParaRPr lang="en-GB" sz="1050" dirty="0">
              <a:latin typeface="Arial" charset="0"/>
              <a:cs typeface="Times New Roman" charset="0"/>
            </a:endParaRPr>
          </a:p>
          <a:p>
            <a:pPr eaLnBrk="0" hangingPunct="0"/>
            <a:endParaRPr lang="en-GB" sz="1800" dirty="0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4665652" y="3571876"/>
            <a:ext cx="1008012" cy="435817"/>
          </a:xfrm>
          <a:prstGeom prst="rect">
            <a:avLst/>
          </a:prstGeom>
          <a:solidFill>
            <a:srgbClr val="FFFFFF">
              <a:alpha val="50000"/>
            </a:srgb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GB" sz="1200" b="1" dirty="0">
                <a:solidFill>
                  <a:srgbClr val="FF00FF"/>
                </a:solidFill>
                <a:latin typeface="Arial" charset="0"/>
                <a:cs typeface="Times New Roman" charset="0"/>
              </a:rPr>
              <a:t>Education for All</a:t>
            </a:r>
            <a:endParaRPr lang="en-GB" sz="1200" b="1" dirty="0">
              <a:solidFill>
                <a:srgbClr val="800080"/>
              </a:solidFill>
              <a:latin typeface="Arial" charset="0"/>
              <a:cs typeface="Times New Roman" charset="0"/>
            </a:endParaRPr>
          </a:p>
          <a:p>
            <a:pPr eaLnBrk="0" hangingPunct="0"/>
            <a:endParaRPr lang="en-GB" sz="1400" dirty="0"/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4665652" y="4929198"/>
            <a:ext cx="1076740" cy="512154"/>
          </a:xfrm>
          <a:prstGeom prst="rect">
            <a:avLst/>
          </a:prstGeom>
          <a:solidFill>
            <a:srgbClr val="FFFFFF">
              <a:alpha val="50000"/>
            </a:srgb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GB" sz="1400" b="1" dirty="0">
                <a:solidFill>
                  <a:srgbClr val="800080"/>
                </a:solidFill>
                <a:latin typeface="Arial" charset="0"/>
                <a:cs typeface="Times New Roman" charset="0"/>
              </a:rPr>
              <a:t>Universal Primary</a:t>
            </a:r>
          </a:p>
          <a:p>
            <a:pPr algn="ctr" eaLnBrk="0" hangingPunct="0"/>
            <a:r>
              <a:rPr lang="en-GB" sz="1400" b="1" dirty="0">
                <a:solidFill>
                  <a:srgbClr val="800080"/>
                </a:solidFill>
                <a:latin typeface="Arial" charset="0"/>
                <a:cs typeface="Times New Roman" charset="0"/>
              </a:rPr>
              <a:t>Education</a:t>
            </a:r>
            <a:endParaRPr lang="en-GB" sz="1400" b="1" dirty="0">
              <a:solidFill>
                <a:srgbClr val="FF00FF"/>
              </a:solidFill>
              <a:latin typeface="Arial" charset="0"/>
              <a:cs typeface="Times New Roman" charset="0"/>
            </a:endParaRPr>
          </a:p>
          <a:p>
            <a:pPr algn="ctr" eaLnBrk="0" hangingPunct="0"/>
            <a:endParaRPr lang="en-GB" sz="2000" dirty="0"/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3792860" y="5764777"/>
            <a:ext cx="3230220" cy="478843"/>
          </a:xfrm>
          <a:prstGeom prst="rect">
            <a:avLst/>
          </a:prstGeom>
          <a:solidFill>
            <a:srgbClr val="FFFFFF">
              <a:alpha val="50000"/>
            </a:srgb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GB" sz="1800" b="1" dirty="0">
                <a:solidFill>
                  <a:srgbClr val="0000FF"/>
                </a:solidFill>
                <a:latin typeface="Arial" charset="0"/>
                <a:cs typeface="Times New Roman" charset="0"/>
              </a:rPr>
              <a:t>Improving the quality of education</a:t>
            </a:r>
            <a:endParaRPr lang="en-GB" sz="1200" dirty="0">
              <a:latin typeface="Arial" charset="0"/>
              <a:cs typeface="Times New Roman" charset="0"/>
            </a:endParaRPr>
          </a:p>
          <a:p>
            <a:pPr eaLnBrk="0" hangingPunct="0"/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93686" y="357166"/>
            <a:ext cx="11144328" cy="60722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 descr="5207470-orig_ori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1140" y="2214554"/>
            <a:ext cx="6391275" cy="221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0984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f02787940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TF02787940.potx" id="{F769AD3B-90E4-4F81-9CF2-8BD9F607FEC3}" vid="{18F656D2-BE2F-4155-8430-D393897A45F9}"/>
    </a:ext>
  </a:extLst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ocPublishedLinkedAssetsLookup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LocLastLocAttemptVersionTypeLookup xmlns="4873beb7-5857-4685-be1f-d57550cc96cc" xsi:nil="true"/>
    <DirectSourceMarket xmlns="4873beb7-5857-4685-be1f-d57550cc96cc" xsi:nil="true"/>
    <ThumbnailAssetId xmlns="4873beb7-5857-4685-be1f-d57550cc96cc" xsi:nil="true"/>
    <PrimaryImageGen xmlns="4873beb7-5857-4685-be1f-d57550cc96cc">false</PrimaryImageGen>
    <LocNewPublishedVersionLookup xmlns="4873beb7-5857-4685-be1f-d57550cc96cc" xsi:nil="true"/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LocOverallPublishStatusLookup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LocOverallLocStatusLookup xmlns="4873beb7-5857-4685-be1f-d57550cc96cc" xsi:nil="true"/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1345039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The bookstacks present on most slides  make this a good choice for students, teachers, reading enthusiasts, and others in education. This presentation template contains multiple slide layouts in widescreen format (16x9) and includes a sample table and chart that you can easily  modify.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2011-11-26T00:00:00+00:00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TemplateStatus xmlns="4873beb7-5857-4685-be1f-d57550cc96cc">Complete</TemplateStatus>
    <Downloads xmlns="4873beb7-5857-4685-be1f-d57550cc96cc">0</Downloads>
    <OOCacheId xmlns="4873beb7-5857-4685-be1f-d57550cc96cc" xsi:nil="true"/>
    <IsDeleted xmlns="4873beb7-5857-4685-be1f-d57550cc96cc">false</IsDeleted>
    <LocPublishedDependentAssetsLookup xmlns="4873beb7-5857-4685-be1f-d57550cc96cc" xsi:nil="true"/>
    <AssetExpire xmlns="4873beb7-5857-4685-be1f-d57550cc96cc">2029-05-12T07:00:00+00:00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EditorialTags xmlns="4873beb7-5857-4685-be1f-d57550cc96cc" xsi:nil="true"/>
    <SubmitterId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TP102787939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694216</LocLastLocAttemptVersionLookup>
    <LocProcessedForHandoffsLookup xmlns="4873beb7-5857-4685-be1f-d57550cc96cc" xsi:nil="true"/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LocOverallPreviewStatusLookup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 xsi:nil="true"/>
    <OutputCachingOn xmlns="4873beb7-5857-4685-be1f-d57550cc96cc">false</OutputCachingOn>
    <AverageRating xmlns="4873beb7-5857-4685-be1f-d57550cc96cc" xsi:nil="true"/>
    <APAuthor xmlns="4873beb7-5857-4685-be1f-d57550cc96cc">
      <UserInfo>
        <DisplayName>REDMOND\kristaa</DisplayName>
        <AccountId>136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LocProcessedForMarketsLookup xmlns="4873beb7-5857-4685-be1f-d57550cc96cc" xsi:nil="true"/>
    <TPLaunchHelpLinkType xmlns="4873beb7-5857-4685-be1f-d57550cc96cc">Template</TPLaunchHelpLinkType>
    <OriginalRelease xmlns="4873beb7-5857-4685-be1f-d57550cc96cc">15</OriginalRelease>
    <LocalizationTagsTaxHTField0 xmlns="4873beb7-5857-4685-be1f-d57550cc96cc">
      <Terms xmlns="http://schemas.microsoft.com/office/infopath/2007/PartnerControls"/>
    </LocalizationTagsTaxHTField0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LocOverallHandbackStatusLookup xmlns="4873beb7-5857-4685-be1f-d57550cc96cc" xsi:nil="true"/>
    <ShowIn xmlns="4873beb7-5857-4685-be1f-d57550cc96cc">Show everywhere</ShowIn>
    <UANotes xmlns="4873beb7-5857-4685-be1f-d57550cc96cc" xsi:nil="true"/>
    <InternalTagsTaxHTField0 xmlns="4873beb7-5857-4685-be1f-d57550cc96cc">
      <Terms xmlns="http://schemas.microsoft.com/office/infopath/2007/PartnerControls"/>
    </InternalTagsTaxHTField0>
    <CSXHash xmlns="4873beb7-5857-4685-be1f-d57550cc96cc" xsi:nil="true"/>
    <VoteCount xmlns="4873beb7-5857-4685-be1f-d57550cc96cc" xsi:nil="true"/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E1B558C7-619B-49BE-9097-7FCBDADD4E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BB5C329-08A6-4E5E-AEF1-A97828C874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301D382-32B0-43EE-932C-28906AF37617}">
  <ds:schemaRefs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tf02787940</Template>
  <TotalTime>100</TotalTime>
  <Words>951</Words>
  <PresentationFormat>Custom</PresentationFormat>
  <Paragraphs>194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tf02787940</vt:lpstr>
      <vt:lpstr>INCLUSIVE EDUCATION POLICIES AND PROGRAMMES IN INDIAN CONTEXT</vt:lpstr>
      <vt:lpstr>Slide 2</vt:lpstr>
      <vt:lpstr>MEANING </vt:lpstr>
      <vt:lpstr>CHILDREN WHO LEARN TOGETHER, LIVE TOGETHER</vt:lpstr>
      <vt:lpstr>HISTORY</vt:lpstr>
      <vt:lpstr>PRINCIPLES OF INCLUSIVE EDUCATION</vt:lpstr>
      <vt:lpstr>PRACTICE OF INCLUSIVE EDUCATION</vt:lpstr>
      <vt:lpstr>Slide 8</vt:lpstr>
      <vt:lpstr>AIMS AND OBJECTIVES OF INCLUSIVE EDUCATION</vt:lpstr>
      <vt:lpstr>NEED AND IMPORTANCE</vt:lpstr>
      <vt:lpstr>PROBLEMS FACED BY STUDENTS</vt:lpstr>
      <vt:lpstr>TEACHING STRATEGIES FOR INCLUSIVE  EDUCATION</vt:lpstr>
      <vt:lpstr>DESIGN OF CLASSROOM FOR INCLUSIVE EDUCATION</vt:lpstr>
      <vt:lpstr>REFORMS IN CURRICULUM</vt:lpstr>
      <vt:lpstr>NATIONAL CURRICULUM FRAMEWORK  (NFC) 2005</vt:lpstr>
      <vt:lpstr>BARRIERS IN INCLUSIVE EDUCATION</vt:lpstr>
      <vt:lpstr>STRATEGIES TO IMPROVE INCLUSIVE EDUCATION</vt:lpstr>
      <vt:lpstr>What is Inclusive Education?</vt:lpstr>
      <vt:lpstr>Why is Inclusive Education important?</vt:lpstr>
      <vt:lpstr>Equity Vs Equality </vt:lpstr>
      <vt:lpstr>Persons with Disabilities  Act ( Equal opportunity, protection  of  rights  and full  participation) 1995 (PWD Act)</vt:lpstr>
      <vt:lpstr>Sarva Shiksha Abhiyan, 2002 (SSA) </vt:lpstr>
      <vt:lpstr>Approach realization </vt:lpstr>
      <vt:lpstr>The Inclusive Class may have the following Children</vt:lpstr>
      <vt:lpstr>Lesson planning: how will you support the needs of all learners? </vt:lpstr>
      <vt:lpstr>What different teaching styles are you going to use?</vt:lpstr>
      <vt:lpstr>The right to education for all:  access and quality</vt:lpstr>
      <vt:lpstr>An inclusive approach to education for all</vt:lpstr>
      <vt:lpstr>Slide 29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INCLUSIVE EDUCATION POLICY AND PROBLEMS</dc:title>
  <dc:creator>ALU</dc:creator>
  <cp:lastModifiedBy>ALU</cp:lastModifiedBy>
  <cp:revision>61</cp:revision>
  <dcterms:created xsi:type="dcterms:W3CDTF">2017-11-30T09:41:58Z</dcterms:created>
  <dcterms:modified xsi:type="dcterms:W3CDTF">2017-11-30T11:22:05Z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