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57" r:id="rId3"/>
    <p:sldId id="258" r:id="rId4"/>
    <p:sldId id="280" r:id="rId5"/>
    <p:sldId id="259" r:id="rId6"/>
    <p:sldId id="260" r:id="rId7"/>
    <p:sldId id="261" r:id="rId8"/>
    <p:sldId id="262" r:id="rId9"/>
    <p:sldId id="281"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706" autoAdjust="0"/>
    <p:restoredTop sz="86535" autoAdjust="0"/>
  </p:normalViewPr>
  <p:slideViewPr>
    <p:cSldViewPr snapToGrid="0">
      <p:cViewPr varScale="1">
        <p:scale>
          <a:sx n="101" d="100"/>
          <a:sy n="101" d="100"/>
        </p:scale>
        <p:origin x="720" y="108"/>
      </p:cViewPr>
      <p:guideLst/>
    </p:cSldViewPr>
  </p:slideViewPr>
  <p:outlineViewPr>
    <p:cViewPr>
      <p:scale>
        <a:sx n="33" d="100"/>
        <a:sy n="33" d="100"/>
      </p:scale>
      <p:origin x="0" y="-3294"/>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57" d="100"/>
          <a:sy n="57" d="100"/>
        </p:scale>
        <p:origin x="2808" y="4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04343A-CBDF-494D-AEE4-EFB3B1C47F1E}" type="datetimeFigureOut">
              <a:rPr lang="en-AU" smtClean="0"/>
              <a:t>11/12/2017</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7E1DB7-39B1-4801-BFC0-7143B626B3BD}" type="slidenum">
              <a:rPr lang="en-AU" smtClean="0"/>
              <a:t>‹#›</a:t>
            </a:fld>
            <a:endParaRPr lang="en-AU"/>
          </a:p>
        </p:txBody>
      </p:sp>
    </p:spTree>
    <p:extLst>
      <p:ext uri="{BB962C8B-B14F-4D97-AF65-F5344CB8AC3E}">
        <p14:creationId xmlns:p14="http://schemas.microsoft.com/office/powerpoint/2010/main" val="37195997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467E1DB7-39B1-4801-BFC0-7143B626B3BD}" type="slidenum">
              <a:rPr lang="en-AU" smtClean="0"/>
              <a:t>1</a:t>
            </a:fld>
            <a:endParaRPr lang="en-AU"/>
          </a:p>
        </p:txBody>
      </p:sp>
    </p:spTree>
    <p:extLst>
      <p:ext uri="{BB962C8B-B14F-4D97-AF65-F5344CB8AC3E}">
        <p14:creationId xmlns:p14="http://schemas.microsoft.com/office/powerpoint/2010/main" val="10650078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67E1DB7-39B1-4801-BFC0-7143B626B3BD}" type="slidenum">
              <a:rPr lang="en-AU" smtClean="0"/>
              <a:t>17</a:t>
            </a:fld>
            <a:endParaRPr lang="en-AU"/>
          </a:p>
        </p:txBody>
      </p:sp>
    </p:spTree>
    <p:extLst>
      <p:ext uri="{BB962C8B-B14F-4D97-AF65-F5344CB8AC3E}">
        <p14:creationId xmlns:p14="http://schemas.microsoft.com/office/powerpoint/2010/main" val="41916802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67E1DB7-39B1-4801-BFC0-7143B626B3BD}" type="slidenum">
              <a:rPr lang="en-AU" smtClean="0"/>
              <a:t>22</a:t>
            </a:fld>
            <a:endParaRPr lang="en-AU"/>
          </a:p>
        </p:txBody>
      </p:sp>
    </p:spTree>
    <p:extLst>
      <p:ext uri="{BB962C8B-B14F-4D97-AF65-F5344CB8AC3E}">
        <p14:creationId xmlns:p14="http://schemas.microsoft.com/office/powerpoint/2010/main" val="17957837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AU"/>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A4AAD27B-900D-4106-80C7-1D8D0954C5AA}" type="datetimeFigureOut">
              <a:rPr lang="en-AU" smtClean="0"/>
              <a:t>11/12/2017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161CA8A6-CCE3-4FE6-84EF-44160145EBB3}" type="slidenum">
              <a:rPr lang="en-AU" smtClean="0"/>
              <a:t>‹#›</a:t>
            </a:fld>
            <a:endParaRPr lang="en-AU"/>
          </a:p>
        </p:txBody>
      </p:sp>
    </p:spTree>
    <p:extLst>
      <p:ext uri="{BB962C8B-B14F-4D97-AF65-F5344CB8AC3E}">
        <p14:creationId xmlns:p14="http://schemas.microsoft.com/office/powerpoint/2010/main" val="23513941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A4AAD27B-900D-4106-80C7-1D8D0954C5AA}" type="datetimeFigureOut">
              <a:rPr lang="en-AU" smtClean="0"/>
              <a:t>11/12/2017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161CA8A6-CCE3-4FE6-84EF-44160145EBB3}" type="slidenum">
              <a:rPr lang="en-AU" smtClean="0"/>
              <a:t>‹#›</a:t>
            </a:fld>
            <a:endParaRPr lang="en-AU"/>
          </a:p>
        </p:txBody>
      </p:sp>
    </p:spTree>
    <p:extLst>
      <p:ext uri="{BB962C8B-B14F-4D97-AF65-F5344CB8AC3E}">
        <p14:creationId xmlns:p14="http://schemas.microsoft.com/office/powerpoint/2010/main" val="21086275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AU"/>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4AAD27B-900D-4106-80C7-1D8D0954C5AA}" type="datetimeFigureOut">
              <a:rPr lang="en-AU" smtClean="0"/>
              <a:t>11/12/2017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161CA8A6-CCE3-4FE6-84EF-44160145EBB3}" type="slidenum">
              <a:rPr lang="en-AU" smtClean="0"/>
              <a:t>‹#›</a:t>
            </a:fld>
            <a:endParaRPr lang="en-AU"/>
          </a:p>
        </p:txBody>
      </p:sp>
    </p:spTree>
    <p:extLst>
      <p:ext uri="{BB962C8B-B14F-4D97-AF65-F5344CB8AC3E}">
        <p14:creationId xmlns:p14="http://schemas.microsoft.com/office/powerpoint/2010/main" val="41618602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A4AAD27B-900D-4106-80C7-1D8D0954C5AA}" type="datetimeFigureOut">
              <a:rPr lang="en-AU" smtClean="0"/>
              <a:t>11/12/2017</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161CA8A6-CCE3-4FE6-84EF-44160145EBB3}" type="slidenum">
              <a:rPr lang="en-AU" smtClean="0"/>
              <a:t>‹#›</a:t>
            </a:fld>
            <a:endParaRPr lang="en-AU"/>
          </a:p>
        </p:txBody>
      </p:sp>
    </p:spTree>
    <p:extLst>
      <p:ext uri="{BB962C8B-B14F-4D97-AF65-F5344CB8AC3E}">
        <p14:creationId xmlns:p14="http://schemas.microsoft.com/office/powerpoint/2010/main" val="40762093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AU"/>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A4AAD27B-900D-4106-80C7-1D8D0954C5AA}" type="datetimeFigureOut">
              <a:rPr lang="en-AU" smtClean="0"/>
              <a:t>11/12/2017</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161CA8A6-CCE3-4FE6-84EF-44160145EBB3}" type="slidenum">
              <a:rPr lang="en-AU" smtClean="0"/>
              <a:t>‹#›</a:t>
            </a:fld>
            <a:endParaRPr lang="en-AU"/>
          </a:p>
        </p:txBody>
      </p:sp>
    </p:spTree>
    <p:extLst>
      <p:ext uri="{BB962C8B-B14F-4D97-AF65-F5344CB8AC3E}">
        <p14:creationId xmlns:p14="http://schemas.microsoft.com/office/powerpoint/2010/main" val="23396704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A4AAD27B-900D-4106-80C7-1D8D0954C5AA}" type="datetimeFigureOut">
              <a:rPr lang="en-AU" smtClean="0"/>
              <a:t>11/12/2017</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161CA8A6-CCE3-4FE6-84EF-44160145EBB3}" type="slidenum">
              <a:rPr lang="en-AU" smtClean="0"/>
              <a:t>‹#›</a:t>
            </a:fld>
            <a:endParaRPr lang="en-AU"/>
          </a:p>
        </p:txBody>
      </p:sp>
    </p:spTree>
    <p:extLst>
      <p:ext uri="{BB962C8B-B14F-4D97-AF65-F5344CB8AC3E}">
        <p14:creationId xmlns:p14="http://schemas.microsoft.com/office/powerpoint/2010/main" val="24871271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AAD27B-900D-4106-80C7-1D8D0954C5AA}" type="datetimeFigureOut">
              <a:rPr lang="en-AU" smtClean="0"/>
              <a:t>11/12/2017</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161CA8A6-CCE3-4FE6-84EF-44160145EBB3}" type="slidenum">
              <a:rPr lang="en-AU" smtClean="0"/>
              <a:t>‹#›</a:t>
            </a:fld>
            <a:endParaRPr lang="en-AU"/>
          </a:p>
        </p:txBody>
      </p:sp>
    </p:spTree>
    <p:extLst>
      <p:ext uri="{BB962C8B-B14F-4D97-AF65-F5344CB8AC3E}">
        <p14:creationId xmlns:p14="http://schemas.microsoft.com/office/powerpoint/2010/main" val="26736488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AU"/>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4AAD27B-900D-4106-80C7-1D8D0954C5AA}" type="datetimeFigureOut">
              <a:rPr lang="en-AU" smtClean="0"/>
              <a:t>11/12/2017</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161CA8A6-CCE3-4FE6-84EF-44160145EBB3}" type="slidenum">
              <a:rPr lang="en-AU" smtClean="0"/>
              <a:t>‹#›</a:t>
            </a:fld>
            <a:endParaRPr lang="en-AU"/>
          </a:p>
        </p:txBody>
      </p:sp>
    </p:spTree>
    <p:extLst>
      <p:ext uri="{BB962C8B-B14F-4D97-AF65-F5344CB8AC3E}">
        <p14:creationId xmlns:p14="http://schemas.microsoft.com/office/powerpoint/2010/main" val="15277483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AU"/>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4AAD27B-900D-4106-80C7-1D8D0954C5AA}" type="datetimeFigureOut">
              <a:rPr lang="en-AU" smtClean="0"/>
              <a:t>11/12/2017</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161CA8A6-CCE3-4FE6-84EF-44160145EBB3}" type="slidenum">
              <a:rPr lang="en-AU" smtClean="0"/>
              <a:t>‹#›</a:t>
            </a:fld>
            <a:endParaRPr lang="en-AU"/>
          </a:p>
        </p:txBody>
      </p:sp>
    </p:spTree>
    <p:extLst>
      <p:ext uri="{BB962C8B-B14F-4D97-AF65-F5344CB8AC3E}">
        <p14:creationId xmlns:p14="http://schemas.microsoft.com/office/powerpoint/2010/main" val="73959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A4AAD27B-900D-4106-80C7-1D8D0954C5AA}" type="datetimeFigureOut">
              <a:rPr lang="en-AU" smtClean="0"/>
              <a:t>11/12/2017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161CA8A6-CCE3-4FE6-84EF-44160145EBB3}" type="slidenum">
              <a:rPr lang="en-AU" smtClean="0"/>
              <a:t>‹#›</a:t>
            </a:fld>
            <a:endParaRPr lang="en-AU"/>
          </a:p>
        </p:txBody>
      </p:sp>
    </p:spTree>
    <p:extLst>
      <p:ext uri="{BB962C8B-B14F-4D97-AF65-F5344CB8AC3E}">
        <p14:creationId xmlns:p14="http://schemas.microsoft.com/office/powerpoint/2010/main" val="32328899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A4AAD27B-900D-4106-80C7-1D8D0954C5AA}" type="datetimeFigureOut">
              <a:rPr lang="en-AU" smtClean="0"/>
              <a:t>11/12/2017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161CA8A6-CCE3-4FE6-84EF-44160145EBB3}" type="slidenum">
              <a:rPr lang="en-AU" smtClean="0"/>
              <a:t>‹#›</a:t>
            </a:fld>
            <a:endParaRPr lang="en-AU"/>
          </a:p>
        </p:txBody>
      </p:sp>
    </p:spTree>
    <p:extLst>
      <p:ext uri="{BB962C8B-B14F-4D97-AF65-F5344CB8AC3E}">
        <p14:creationId xmlns:p14="http://schemas.microsoft.com/office/powerpoint/2010/main" val="24171826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AAD27B-900D-4106-80C7-1D8D0954C5AA}" type="datetimeFigureOut">
              <a:rPr lang="en-AU" smtClean="0"/>
              <a:t>11/12/2017</a:t>
            </a:fld>
            <a:endParaRPr lang="en-A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1CA8A6-CCE3-4FE6-84EF-44160145EBB3}" type="slidenum">
              <a:rPr lang="en-AU" smtClean="0"/>
              <a:t>‹#›</a:t>
            </a:fld>
            <a:endParaRPr lang="en-AU"/>
          </a:p>
        </p:txBody>
      </p:sp>
    </p:spTree>
    <p:extLst>
      <p:ext uri="{BB962C8B-B14F-4D97-AF65-F5344CB8AC3E}">
        <p14:creationId xmlns:p14="http://schemas.microsoft.com/office/powerpoint/2010/main" val="20534370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107547"/>
            <a:ext cx="10515600" cy="665185"/>
          </a:xfrm>
        </p:spPr>
        <p:txBody>
          <a:bodyPr>
            <a:normAutofit fontScale="90000"/>
          </a:bodyPr>
          <a:lstStyle/>
          <a:p>
            <a:pPr algn="ctr"/>
            <a:r>
              <a:rPr lang="en-AU" dirty="0" smtClean="0">
                <a:latin typeface="Times New Roman" panose="02020603050405020304" pitchFamily="18" charset="0"/>
                <a:cs typeface="Times New Roman" panose="02020603050405020304" pitchFamily="18" charset="0"/>
              </a:rPr>
              <a:t>Consumer Market Behaviour</a:t>
            </a:r>
            <a:endParaRPr lang="en-AU"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a:xfrm>
            <a:off x="296213" y="1390918"/>
            <a:ext cx="11578107" cy="5241702"/>
          </a:xfrm>
        </p:spPr>
        <p:txBody>
          <a:bodyPr/>
          <a:lstStyle/>
          <a:p>
            <a:r>
              <a:rPr lang="en-AU" dirty="0" smtClean="0">
                <a:latin typeface="Times New Roman" panose="02020603050405020304" pitchFamily="18" charset="0"/>
                <a:cs typeface="Times New Roman" panose="02020603050405020304" pitchFamily="18" charset="0"/>
              </a:rPr>
              <a:t>Humans create an interesting subject of study in relations to their buying behaviour.</a:t>
            </a:r>
          </a:p>
          <a:p>
            <a:r>
              <a:rPr lang="en-AU" dirty="0" smtClean="0">
                <a:latin typeface="Times New Roman" panose="02020603050405020304" pitchFamily="18" charset="0"/>
                <a:cs typeface="Times New Roman" panose="02020603050405020304" pitchFamily="18" charset="0"/>
              </a:rPr>
              <a:t>They are interested in a huge variety of products</a:t>
            </a:r>
          </a:p>
          <a:p>
            <a:r>
              <a:rPr lang="en-AU" dirty="0" smtClean="0">
                <a:latin typeface="Times New Roman" panose="02020603050405020304" pitchFamily="18" charset="0"/>
                <a:cs typeface="Times New Roman" panose="02020603050405020304" pitchFamily="18" charset="0"/>
              </a:rPr>
              <a:t>Consumers’ buying behaviour is complex but understanding it is essential to marketing management.</a:t>
            </a:r>
          </a:p>
          <a:p>
            <a:r>
              <a:rPr lang="en-AU" b="1" dirty="0" smtClean="0">
                <a:latin typeface="Times New Roman" panose="02020603050405020304" pitchFamily="18" charset="0"/>
                <a:cs typeface="Times New Roman" panose="02020603050405020304" pitchFamily="18" charset="0"/>
              </a:rPr>
              <a:t>Consumer buying behaviour </a:t>
            </a:r>
            <a:r>
              <a:rPr lang="en-AU" dirty="0" smtClean="0">
                <a:latin typeface="Times New Roman" panose="02020603050405020304" pitchFamily="18" charset="0"/>
                <a:cs typeface="Times New Roman" panose="02020603050405020304" pitchFamily="18" charset="0"/>
              </a:rPr>
              <a:t>– the buying behaviour of final consumers: individuals, households who buy goods and services for personal consumption.</a:t>
            </a:r>
          </a:p>
          <a:p>
            <a:r>
              <a:rPr lang="en-AU" b="1" dirty="0" smtClean="0">
                <a:latin typeface="Times New Roman" panose="02020603050405020304" pitchFamily="18" charset="0"/>
                <a:cs typeface="Times New Roman" panose="02020603050405020304" pitchFamily="18" charset="0"/>
              </a:rPr>
              <a:t>Consumer market </a:t>
            </a:r>
            <a:r>
              <a:rPr lang="en-AU" dirty="0" smtClean="0">
                <a:latin typeface="Times New Roman" panose="02020603050405020304" pitchFamily="18" charset="0"/>
                <a:cs typeface="Times New Roman" panose="02020603050405020304" pitchFamily="18" charset="0"/>
              </a:rPr>
              <a:t>– all individuals and households who buy or acquire goods and services for personal consumption.</a:t>
            </a:r>
            <a:endParaRPr lang="en-A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77880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3458"/>
            <a:ext cx="10515600" cy="472002"/>
          </a:xfrm>
        </p:spPr>
        <p:txBody>
          <a:bodyPr>
            <a:normAutofit fontScale="90000"/>
          </a:bodyPr>
          <a:lstStyle/>
          <a:p>
            <a:pPr algn="ctr"/>
            <a:r>
              <a:rPr lang="en-AU" dirty="0">
                <a:latin typeface="Times New Roman" panose="02020603050405020304" pitchFamily="18" charset="0"/>
                <a:cs typeface="Times New Roman" panose="02020603050405020304" pitchFamily="18" charset="0"/>
              </a:rPr>
              <a:t>Consumer Market Behaviour</a:t>
            </a:r>
            <a:endParaRPr lang="en-AU" dirty="0"/>
          </a:p>
        </p:txBody>
      </p:sp>
      <p:sp>
        <p:nvSpPr>
          <p:cNvPr id="3" name="Content Placeholder 2"/>
          <p:cNvSpPr>
            <a:spLocks noGrp="1"/>
          </p:cNvSpPr>
          <p:nvPr>
            <p:ph idx="1"/>
          </p:nvPr>
        </p:nvSpPr>
        <p:spPr>
          <a:xfrm>
            <a:off x="515155" y="1159098"/>
            <a:ext cx="11243255" cy="5331853"/>
          </a:xfrm>
        </p:spPr>
        <p:txBody>
          <a:bodyPr>
            <a:normAutofit lnSpcReduction="10000"/>
          </a:bodyPr>
          <a:lstStyle/>
          <a:p>
            <a:pPr marL="0" indent="0">
              <a:buNone/>
            </a:pPr>
            <a:r>
              <a:rPr lang="en-AU" sz="3200" b="1" dirty="0" smtClean="0">
                <a:latin typeface="Times New Roman" panose="02020603050405020304" pitchFamily="18" charset="0"/>
                <a:cs typeface="Times New Roman" panose="02020603050405020304" pitchFamily="18" charset="0"/>
              </a:rPr>
              <a:t>Model of Consumer Behaviour</a:t>
            </a:r>
          </a:p>
          <a:p>
            <a:r>
              <a:rPr lang="en-AU" dirty="0" smtClean="0">
                <a:latin typeface="Times New Roman" panose="02020603050405020304" pitchFamily="18" charset="0"/>
                <a:cs typeface="Times New Roman" panose="02020603050405020304" pitchFamily="18" charset="0"/>
              </a:rPr>
              <a:t>Consumers make different buying decisions and make different types of purchases every day.</a:t>
            </a:r>
          </a:p>
          <a:p>
            <a:r>
              <a:rPr lang="en-AU" dirty="0" smtClean="0">
                <a:latin typeface="Times New Roman" panose="02020603050405020304" pitchFamily="18" charset="0"/>
                <a:cs typeface="Times New Roman" panose="02020603050405020304" pitchFamily="18" charset="0"/>
              </a:rPr>
              <a:t>For marketers, they want to know what consumers are thinking of and how to stimulate their thinking in a particular direction.</a:t>
            </a:r>
          </a:p>
          <a:p>
            <a:pPr lvl="1"/>
            <a:r>
              <a:rPr lang="en-AU" dirty="0" smtClean="0">
                <a:latin typeface="Times New Roman" panose="02020603050405020304" pitchFamily="18" charset="0"/>
                <a:cs typeface="Times New Roman" panose="02020603050405020304" pitchFamily="18" charset="0"/>
              </a:rPr>
              <a:t>what do consumers buy?</a:t>
            </a:r>
          </a:p>
          <a:p>
            <a:pPr lvl="1"/>
            <a:r>
              <a:rPr lang="en-AU" dirty="0" smtClean="0">
                <a:latin typeface="Times New Roman" panose="02020603050405020304" pitchFamily="18" charset="0"/>
                <a:cs typeface="Times New Roman" panose="02020603050405020304" pitchFamily="18" charset="0"/>
              </a:rPr>
              <a:t>Who buys?</a:t>
            </a:r>
          </a:p>
          <a:p>
            <a:pPr lvl="1"/>
            <a:r>
              <a:rPr lang="en-AU" dirty="0" smtClean="0">
                <a:latin typeface="Times New Roman" panose="02020603050405020304" pitchFamily="18" charset="0"/>
                <a:cs typeface="Times New Roman" panose="02020603050405020304" pitchFamily="18" charset="0"/>
              </a:rPr>
              <a:t>How they buy?</a:t>
            </a:r>
          </a:p>
          <a:p>
            <a:pPr lvl="1"/>
            <a:r>
              <a:rPr lang="en-AU" dirty="0" smtClean="0">
                <a:latin typeface="Times New Roman" panose="02020603050405020304" pitchFamily="18" charset="0"/>
                <a:cs typeface="Times New Roman" panose="02020603050405020304" pitchFamily="18" charset="0"/>
              </a:rPr>
              <a:t>Where they buy?</a:t>
            </a:r>
          </a:p>
          <a:p>
            <a:pPr lvl="1"/>
            <a:r>
              <a:rPr lang="en-AU" dirty="0" smtClean="0">
                <a:latin typeface="Times New Roman" panose="02020603050405020304" pitchFamily="18" charset="0"/>
                <a:cs typeface="Times New Roman" panose="02020603050405020304" pitchFamily="18" charset="0"/>
              </a:rPr>
              <a:t>Why they buy?</a:t>
            </a:r>
          </a:p>
          <a:p>
            <a:pPr marL="457200" lvl="1" indent="0">
              <a:buNone/>
            </a:pPr>
            <a:endParaRPr lang="en-AU" dirty="0">
              <a:latin typeface="Times New Roman" panose="02020603050405020304" pitchFamily="18" charset="0"/>
              <a:cs typeface="Times New Roman" panose="02020603050405020304" pitchFamily="18" charset="0"/>
            </a:endParaRPr>
          </a:p>
          <a:p>
            <a:r>
              <a:rPr lang="en-AU" dirty="0" smtClean="0">
                <a:latin typeface="Times New Roman" panose="02020603050405020304" pitchFamily="18" charset="0"/>
                <a:cs typeface="Times New Roman" panose="02020603050405020304" pitchFamily="18" charset="0"/>
              </a:rPr>
              <a:t>Key question: how do consumers respond to various marketing stimuli which marketers use?</a:t>
            </a:r>
          </a:p>
          <a:p>
            <a:pPr marL="0" indent="0">
              <a:buNone/>
            </a:pPr>
            <a:endParaRPr lang="en-AU" dirty="0">
              <a:latin typeface="Times New Roman" panose="02020603050405020304" pitchFamily="18" charset="0"/>
              <a:cs typeface="Times New Roman" panose="02020603050405020304" pitchFamily="18" charset="0"/>
            </a:endParaRPr>
          </a:p>
          <a:p>
            <a:pPr marL="0" indent="0">
              <a:buNone/>
            </a:pPr>
            <a:endParaRPr lang="en-AU" dirty="0" smtClean="0">
              <a:latin typeface="Times New Roman" panose="02020603050405020304" pitchFamily="18" charset="0"/>
              <a:cs typeface="Times New Roman" panose="02020603050405020304" pitchFamily="18" charset="0"/>
            </a:endParaRPr>
          </a:p>
          <a:p>
            <a:pPr marL="0" indent="0">
              <a:buNone/>
            </a:pPr>
            <a:endParaRPr lang="en-AU" dirty="0">
              <a:latin typeface="Times New Roman" panose="02020603050405020304" pitchFamily="18" charset="0"/>
              <a:cs typeface="Times New Roman" panose="02020603050405020304" pitchFamily="18" charset="0"/>
            </a:endParaRPr>
          </a:p>
          <a:p>
            <a:pPr marL="0" indent="0">
              <a:buNone/>
            </a:pPr>
            <a:endParaRPr lang="en-AU" dirty="0" smtClean="0">
              <a:latin typeface="Times New Roman" panose="02020603050405020304" pitchFamily="18" charset="0"/>
              <a:cs typeface="Times New Roman" panose="02020603050405020304" pitchFamily="18" charset="0"/>
            </a:endParaRPr>
          </a:p>
          <a:p>
            <a:pPr marL="0" indent="0">
              <a:buNone/>
            </a:pPr>
            <a:endParaRPr lang="en-AU" dirty="0">
              <a:latin typeface="Times New Roman" panose="02020603050405020304" pitchFamily="18" charset="0"/>
              <a:cs typeface="Times New Roman" panose="02020603050405020304" pitchFamily="18" charset="0"/>
            </a:endParaRPr>
          </a:p>
          <a:p>
            <a:pPr marL="0" indent="0">
              <a:buNone/>
            </a:pPr>
            <a:endParaRPr lang="en-A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809248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75121"/>
            <a:ext cx="10515600" cy="525524"/>
          </a:xfrm>
        </p:spPr>
        <p:txBody>
          <a:bodyPr>
            <a:normAutofit fontScale="90000"/>
          </a:bodyPr>
          <a:lstStyle/>
          <a:p>
            <a:pPr algn="ctr"/>
            <a:r>
              <a:rPr lang="en-AU" dirty="0">
                <a:latin typeface="Times New Roman" panose="02020603050405020304" pitchFamily="18" charset="0"/>
                <a:cs typeface="Times New Roman" panose="02020603050405020304" pitchFamily="18" charset="0"/>
              </a:rPr>
              <a:t>Consumer Market Behaviour</a:t>
            </a:r>
            <a:endParaRPr lang="en-AU" dirty="0"/>
          </a:p>
        </p:txBody>
      </p:sp>
      <p:sp>
        <p:nvSpPr>
          <p:cNvPr id="3" name="Content Placeholder 2"/>
          <p:cNvSpPr>
            <a:spLocks noGrp="1"/>
          </p:cNvSpPr>
          <p:nvPr>
            <p:ph idx="1"/>
          </p:nvPr>
        </p:nvSpPr>
        <p:spPr>
          <a:xfrm>
            <a:off x="368135" y="1163782"/>
            <a:ext cx="11471563" cy="5355771"/>
          </a:xfrm>
        </p:spPr>
        <p:txBody>
          <a:bodyPr>
            <a:normAutofit fontScale="92500" lnSpcReduction="10000"/>
          </a:bodyPr>
          <a:lstStyle/>
          <a:p>
            <a:pPr marL="0" indent="0">
              <a:buNone/>
            </a:pPr>
            <a:r>
              <a:rPr lang="en-AU" b="1" dirty="0" smtClean="0">
                <a:latin typeface="Times New Roman" panose="02020603050405020304" pitchFamily="18" charset="0"/>
                <a:cs typeface="Times New Roman" panose="02020603050405020304" pitchFamily="18" charset="0"/>
              </a:rPr>
              <a:t>Model of Consumer Behaviour</a:t>
            </a:r>
          </a:p>
          <a:p>
            <a:pPr marL="0" indent="0">
              <a:buNone/>
            </a:pPr>
            <a:r>
              <a:rPr lang="en-AU" b="1" dirty="0" smtClean="0">
                <a:latin typeface="Times New Roman" panose="02020603050405020304" pitchFamily="18" charset="0"/>
                <a:cs typeface="Times New Roman" panose="02020603050405020304" pitchFamily="18" charset="0"/>
              </a:rPr>
              <a:t>Market stimuli </a:t>
            </a:r>
            <a:r>
              <a:rPr lang="en-AU" dirty="0" smtClean="0">
                <a:latin typeface="Times New Roman" panose="02020603050405020304" pitchFamily="18" charset="0"/>
                <a:cs typeface="Times New Roman" panose="02020603050405020304" pitchFamily="18" charset="0"/>
              </a:rPr>
              <a:t>– (6 Ps): product, price, place, promotion, people, processes</a:t>
            </a:r>
            <a:endParaRPr lang="en-AU" dirty="0">
              <a:latin typeface="Times New Roman" panose="02020603050405020304" pitchFamily="18" charset="0"/>
              <a:cs typeface="Times New Roman" panose="02020603050405020304" pitchFamily="18" charset="0"/>
            </a:endParaRPr>
          </a:p>
          <a:p>
            <a:pPr marL="0" indent="0">
              <a:buNone/>
            </a:pPr>
            <a:r>
              <a:rPr lang="en-AU" b="1" dirty="0" smtClean="0">
                <a:latin typeface="Times New Roman" panose="02020603050405020304" pitchFamily="18" charset="0"/>
                <a:cs typeface="Times New Roman" panose="02020603050405020304" pitchFamily="18" charset="0"/>
              </a:rPr>
              <a:t>Other stimuli </a:t>
            </a:r>
            <a:r>
              <a:rPr lang="en-AU" dirty="0" smtClean="0">
                <a:latin typeface="Times New Roman" panose="02020603050405020304" pitchFamily="18" charset="0"/>
                <a:cs typeface="Times New Roman" panose="02020603050405020304" pitchFamily="18" charset="0"/>
              </a:rPr>
              <a:t>– economic, technology, political, cultural</a:t>
            </a:r>
          </a:p>
          <a:p>
            <a:pPr marL="0" indent="0">
              <a:buNone/>
            </a:pPr>
            <a:r>
              <a:rPr lang="en-AU" b="1" dirty="0" smtClean="0">
                <a:latin typeface="Times New Roman" panose="02020603050405020304" pitchFamily="18" charset="0"/>
                <a:cs typeface="Times New Roman" panose="02020603050405020304" pitchFamily="18" charset="0"/>
              </a:rPr>
              <a:t>Buyer’s (black box) </a:t>
            </a:r>
            <a:r>
              <a:rPr lang="en-AU" dirty="0" smtClean="0">
                <a:latin typeface="Times New Roman" panose="02020603050405020304" pitchFamily="18" charset="0"/>
                <a:cs typeface="Times New Roman" panose="02020603050405020304" pitchFamily="18" charset="0"/>
              </a:rPr>
              <a:t>– buyer characteristics, buyer decision process</a:t>
            </a:r>
          </a:p>
          <a:p>
            <a:pPr marL="0" indent="0">
              <a:buNone/>
            </a:pPr>
            <a:r>
              <a:rPr lang="en-AU" b="1" dirty="0" smtClean="0">
                <a:latin typeface="Times New Roman" panose="02020603050405020304" pitchFamily="18" charset="0"/>
                <a:cs typeface="Times New Roman" panose="02020603050405020304" pitchFamily="18" charset="0"/>
              </a:rPr>
              <a:t>Buyer’s response: </a:t>
            </a:r>
          </a:p>
          <a:p>
            <a:r>
              <a:rPr lang="en-AU" sz="2600" dirty="0" smtClean="0">
                <a:latin typeface="Times New Roman" panose="02020603050405020304" pitchFamily="18" charset="0"/>
                <a:cs typeface="Times New Roman" panose="02020603050405020304" pitchFamily="18" charset="0"/>
              </a:rPr>
              <a:t>product &amp; service selection</a:t>
            </a:r>
          </a:p>
          <a:p>
            <a:r>
              <a:rPr lang="en-AU" sz="2600" dirty="0" smtClean="0">
                <a:latin typeface="Times New Roman" panose="02020603050405020304" pitchFamily="18" charset="0"/>
                <a:cs typeface="Times New Roman" panose="02020603050405020304" pitchFamily="18" charset="0"/>
              </a:rPr>
              <a:t>brand selection</a:t>
            </a:r>
          </a:p>
          <a:p>
            <a:r>
              <a:rPr lang="en-AU" sz="2600" dirty="0">
                <a:latin typeface="Times New Roman" panose="02020603050405020304" pitchFamily="18" charset="0"/>
                <a:cs typeface="Times New Roman" panose="02020603050405020304" pitchFamily="18" charset="0"/>
              </a:rPr>
              <a:t>d</a:t>
            </a:r>
            <a:r>
              <a:rPr lang="en-AU" sz="2600" dirty="0" smtClean="0">
                <a:latin typeface="Times New Roman" panose="02020603050405020304" pitchFamily="18" charset="0"/>
                <a:cs typeface="Times New Roman" panose="02020603050405020304" pitchFamily="18" charset="0"/>
              </a:rPr>
              <a:t>ealer choice</a:t>
            </a:r>
          </a:p>
          <a:p>
            <a:r>
              <a:rPr lang="en-AU" sz="2600" dirty="0">
                <a:latin typeface="Times New Roman" panose="02020603050405020304" pitchFamily="18" charset="0"/>
                <a:cs typeface="Times New Roman" panose="02020603050405020304" pitchFamily="18" charset="0"/>
              </a:rPr>
              <a:t>r</a:t>
            </a:r>
            <a:r>
              <a:rPr lang="en-AU" sz="2600" dirty="0" smtClean="0">
                <a:latin typeface="Times New Roman" panose="02020603050405020304" pitchFamily="18" charset="0"/>
                <a:cs typeface="Times New Roman" panose="02020603050405020304" pitchFamily="18" charset="0"/>
              </a:rPr>
              <a:t>eseller selection</a:t>
            </a:r>
          </a:p>
          <a:p>
            <a:r>
              <a:rPr lang="en-AU" sz="2600" dirty="0">
                <a:latin typeface="Times New Roman" panose="02020603050405020304" pitchFamily="18" charset="0"/>
                <a:cs typeface="Times New Roman" panose="02020603050405020304" pitchFamily="18" charset="0"/>
              </a:rPr>
              <a:t>p</a:t>
            </a:r>
            <a:r>
              <a:rPr lang="en-AU" sz="2600" dirty="0" smtClean="0">
                <a:latin typeface="Times New Roman" panose="02020603050405020304" pitchFamily="18" charset="0"/>
                <a:cs typeface="Times New Roman" panose="02020603050405020304" pitchFamily="18" charset="0"/>
              </a:rPr>
              <a:t>urchase timing</a:t>
            </a:r>
          </a:p>
          <a:p>
            <a:r>
              <a:rPr lang="en-AU" sz="2600" dirty="0">
                <a:latin typeface="Times New Roman" panose="02020603050405020304" pitchFamily="18" charset="0"/>
                <a:cs typeface="Times New Roman" panose="02020603050405020304" pitchFamily="18" charset="0"/>
              </a:rPr>
              <a:t>r</a:t>
            </a:r>
            <a:r>
              <a:rPr lang="en-AU" sz="2600" dirty="0" smtClean="0">
                <a:latin typeface="Times New Roman" panose="02020603050405020304" pitchFamily="18" charset="0"/>
                <a:cs typeface="Times New Roman" panose="02020603050405020304" pitchFamily="18" charset="0"/>
              </a:rPr>
              <a:t>epurchase interval</a:t>
            </a:r>
          </a:p>
          <a:p>
            <a:r>
              <a:rPr lang="en-AU" sz="2600" dirty="0">
                <a:latin typeface="Times New Roman" panose="02020603050405020304" pitchFamily="18" charset="0"/>
                <a:cs typeface="Times New Roman" panose="02020603050405020304" pitchFamily="18" charset="0"/>
              </a:rPr>
              <a:t>p</a:t>
            </a:r>
            <a:r>
              <a:rPr lang="en-AU" sz="2600" dirty="0" smtClean="0">
                <a:latin typeface="Times New Roman" panose="02020603050405020304" pitchFamily="18" charset="0"/>
                <a:cs typeface="Times New Roman" panose="02020603050405020304" pitchFamily="18" charset="0"/>
              </a:rPr>
              <a:t>urchase amount</a:t>
            </a:r>
          </a:p>
          <a:p>
            <a:endParaRPr lang="en-AU" dirty="0" smtClean="0">
              <a:latin typeface="Times New Roman" panose="02020603050405020304" pitchFamily="18" charset="0"/>
              <a:cs typeface="Times New Roman" panose="02020603050405020304" pitchFamily="18" charset="0"/>
            </a:endParaRPr>
          </a:p>
          <a:p>
            <a:endParaRPr lang="en-AU" dirty="0" smtClean="0">
              <a:latin typeface="Times New Roman" panose="02020603050405020304" pitchFamily="18" charset="0"/>
              <a:cs typeface="Times New Roman" panose="02020603050405020304" pitchFamily="18" charset="0"/>
            </a:endParaRPr>
          </a:p>
          <a:p>
            <a:pPr marL="0" indent="0">
              <a:buNone/>
            </a:pPr>
            <a:endParaRPr lang="en-AU" dirty="0">
              <a:latin typeface="Times New Roman" panose="02020603050405020304" pitchFamily="18" charset="0"/>
              <a:cs typeface="Times New Roman" panose="02020603050405020304" pitchFamily="18" charset="0"/>
            </a:endParaRPr>
          </a:p>
          <a:p>
            <a:pPr marL="0" indent="0">
              <a:buNone/>
            </a:pPr>
            <a:endParaRPr lang="en-AU" dirty="0" smtClean="0">
              <a:latin typeface="Times New Roman" panose="02020603050405020304" pitchFamily="18" charset="0"/>
              <a:cs typeface="Times New Roman" panose="02020603050405020304" pitchFamily="18" charset="0"/>
            </a:endParaRPr>
          </a:p>
          <a:p>
            <a:pPr marL="0" indent="0">
              <a:buNone/>
            </a:pPr>
            <a:endParaRPr lang="en-AU" dirty="0">
              <a:latin typeface="Times New Roman" panose="02020603050405020304" pitchFamily="18" charset="0"/>
              <a:cs typeface="Times New Roman" panose="02020603050405020304" pitchFamily="18" charset="0"/>
            </a:endParaRPr>
          </a:p>
          <a:p>
            <a:pPr marL="0" indent="0">
              <a:buNone/>
            </a:pPr>
            <a:endParaRPr lang="en-AU" dirty="0" smtClean="0">
              <a:latin typeface="Times New Roman" panose="02020603050405020304" pitchFamily="18" charset="0"/>
              <a:cs typeface="Times New Roman" panose="02020603050405020304" pitchFamily="18" charset="0"/>
            </a:endParaRPr>
          </a:p>
          <a:p>
            <a:pPr marL="0" indent="0">
              <a:buNone/>
            </a:pPr>
            <a:endParaRPr lang="en-AU" dirty="0">
              <a:latin typeface="Times New Roman" panose="02020603050405020304" pitchFamily="18" charset="0"/>
              <a:cs typeface="Times New Roman" panose="02020603050405020304" pitchFamily="18" charset="0"/>
            </a:endParaRPr>
          </a:p>
          <a:p>
            <a:pPr marL="0" indent="0">
              <a:buNone/>
            </a:pPr>
            <a:endParaRPr lang="en-AU" dirty="0" smtClean="0">
              <a:latin typeface="Times New Roman" panose="02020603050405020304" pitchFamily="18" charset="0"/>
              <a:cs typeface="Times New Roman" panose="02020603050405020304" pitchFamily="18" charset="0"/>
            </a:endParaRPr>
          </a:p>
          <a:p>
            <a:pPr marL="0" indent="0">
              <a:buNone/>
            </a:pPr>
            <a:endParaRPr lang="en-AU" dirty="0">
              <a:latin typeface="Times New Roman" panose="02020603050405020304" pitchFamily="18" charset="0"/>
              <a:cs typeface="Times New Roman" panose="02020603050405020304" pitchFamily="18" charset="0"/>
            </a:endParaRPr>
          </a:p>
          <a:p>
            <a:pPr marL="0" indent="0">
              <a:buNone/>
            </a:pPr>
            <a:endParaRPr lang="en-A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056591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5400000">
            <a:off x="-2138364" y="3138486"/>
            <a:ext cx="5305425" cy="552450"/>
          </a:xfrm>
        </p:spPr>
        <p:txBody>
          <a:bodyPr>
            <a:noAutofit/>
          </a:bodyPr>
          <a:lstStyle/>
          <a:p>
            <a:r>
              <a:rPr lang="en-US" sz="2400" dirty="0" smtClean="0">
                <a:latin typeface="Times New Roman" panose="02020603050405020304" pitchFamily="18" charset="0"/>
                <a:cs typeface="Times New Roman" panose="02020603050405020304" pitchFamily="18" charset="0"/>
              </a:rPr>
              <a:t>Factors Influencing Consumer Behaviour</a:t>
            </a:r>
            <a:endParaRPr lang="en-US" sz="2400" dirty="0">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400426" y="761999"/>
            <a:ext cx="5505450" cy="5943601"/>
          </a:xfrm>
        </p:spPr>
      </p:pic>
      <p:sp>
        <p:nvSpPr>
          <p:cNvPr id="5" name="Title 1"/>
          <p:cNvSpPr txBox="1">
            <a:spLocks/>
          </p:cNvSpPr>
          <p:nvPr/>
        </p:nvSpPr>
        <p:spPr>
          <a:xfrm rot="5400000">
            <a:off x="9101140" y="3138487"/>
            <a:ext cx="5305425" cy="5524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dirty="0" smtClean="0">
                <a:latin typeface="Times New Roman" panose="02020603050405020304" pitchFamily="18" charset="0"/>
                <a:cs typeface="Times New Roman" panose="02020603050405020304" pitchFamily="18" charset="0"/>
              </a:rPr>
              <a:t>Factors Influencing Consumer Behaviour</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56966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40273"/>
            <a:ext cx="10515600" cy="549275"/>
          </a:xfrm>
        </p:spPr>
        <p:txBody>
          <a:bodyPr>
            <a:normAutofit fontScale="90000"/>
          </a:bodyPr>
          <a:lstStyle/>
          <a:p>
            <a:pPr algn="ctr"/>
            <a:r>
              <a:rPr lang="en-AU" dirty="0">
                <a:latin typeface="Times New Roman" panose="02020603050405020304" pitchFamily="18" charset="0"/>
                <a:cs typeface="Times New Roman" panose="02020603050405020304" pitchFamily="18" charset="0"/>
              </a:rPr>
              <a:t>Consumer Market Behaviour</a:t>
            </a:r>
            <a:endParaRPr lang="en-AU" dirty="0"/>
          </a:p>
        </p:txBody>
      </p:sp>
      <p:sp>
        <p:nvSpPr>
          <p:cNvPr id="3" name="Content Placeholder 2"/>
          <p:cNvSpPr>
            <a:spLocks noGrp="1"/>
          </p:cNvSpPr>
          <p:nvPr>
            <p:ph idx="1"/>
          </p:nvPr>
        </p:nvSpPr>
        <p:spPr>
          <a:xfrm>
            <a:off x="359764" y="1323833"/>
            <a:ext cx="11497456" cy="5196888"/>
          </a:xfrm>
        </p:spPr>
        <p:txBody>
          <a:bodyPr/>
          <a:lstStyle/>
          <a:p>
            <a:pPr marL="0" indent="0">
              <a:buNone/>
            </a:pPr>
            <a:r>
              <a:rPr lang="en-AU" b="1" dirty="0" smtClean="0">
                <a:latin typeface="Times New Roman" panose="02020603050405020304" pitchFamily="18" charset="0"/>
                <a:cs typeface="Times New Roman" panose="02020603050405020304" pitchFamily="18" charset="0"/>
              </a:rPr>
              <a:t>Characteristics Influencing Consumer Behaviour</a:t>
            </a:r>
          </a:p>
          <a:p>
            <a:pPr marL="0" indent="0">
              <a:buNone/>
            </a:pPr>
            <a:endParaRPr lang="en-AU" dirty="0" smtClean="0">
              <a:latin typeface="Times New Roman" panose="02020603050405020304" pitchFamily="18" charset="0"/>
              <a:cs typeface="Times New Roman" panose="02020603050405020304" pitchFamily="18" charset="0"/>
            </a:endParaRPr>
          </a:p>
          <a:p>
            <a:pPr marL="0" indent="0">
              <a:buNone/>
            </a:pPr>
            <a:r>
              <a:rPr lang="en-AU" dirty="0" smtClean="0">
                <a:latin typeface="Times New Roman" panose="02020603050405020304" pitchFamily="18" charset="0"/>
                <a:cs typeface="Times New Roman" panose="02020603050405020304" pitchFamily="18" charset="0"/>
              </a:rPr>
              <a:t>2 key influences on consumer behaviour:</a:t>
            </a:r>
          </a:p>
          <a:p>
            <a:pPr lvl="1"/>
            <a:r>
              <a:rPr lang="en-AU" dirty="0" smtClean="0">
                <a:latin typeface="Times New Roman" panose="02020603050405020304" pitchFamily="18" charset="0"/>
                <a:cs typeface="Times New Roman" panose="02020603050405020304" pitchFamily="18" charset="0"/>
              </a:rPr>
              <a:t>Psychological </a:t>
            </a:r>
          </a:p>
          <a:p>
            <a:pPr lvl="1"/>
            <a:r>
              <a:rPr lang="en-AU" dirty="0" smtClean="0">
                <a:latin typeface="Times New Roman" panose="02020603050405020304" pitchFamily="18" charset="0"/>
                <a:cs typeface="Times New Roman" panose="02020603050405020304" pitchFamily="18" charset="0"/>
              </a:rPr>
              <a:t>Personal </a:t>
            </a:r>
            <a:endParaRPr lang="en-AU" dirty="0">
              <a:latin typeface="Times New Roman" panose="02020603050405020304" pitchFamily="18" charset="0"/>
              <a:cs typeface="Times New Roman" panose="02020603050405020304" pitchFamily="18" charset="0"/>
            </a:endParaRPr>
          </a:p>
          <a:p>
            <a:pPr marL="0" indent="0">
              <a:buNone/>
            </a:pPr>
            <a:r>
              <a:rPr lang="en-AU" dirty="0" smtClean="0">
                <a:latin typeface="Times New Roman" panose="02020603050405020304" pitchFamily="18" charset="0"/>
                <a:cs typeface="Times New Roman" panose="02020603050405020304" pitchFamily="18" charset="0"/>
              </a:rPr>
              <a:t>There are also external influences:</a:t>
            </a:r>
          </a:p>
          <a:p>
            <a:pPr lvl="1"/>
            <a:r>
              <a:rPr lang="en-AU" dirty="0" smtClean="0">
                <a:latin typeface="Times New Roman" panose="02020603050405020304" pitchFamily="18" charset="0"/>
                <a:cs typeface="Times New Roman" panose="02020603050405020304" pitchFamily="18" charset="0"/>
              </a:rPr>
              <a:t>Cultural</a:t>
            </a:r>
          </a:p>
          <a:p>
            <a:pPr lvl="1"/>
            <a:r>
              <a:rPr lang="en-AU" dirty="0" smtClean="0">
                <a:latin typeface="Times New Roman" panose="02020603050405020304" pitchFamily="18" charset="0"/>
                <a:cs typeface="Times New Roman" panose="02020603050405020304" pitchFamily="18" charset="0"/>
              </a:rPr>
              <a:t>Social</a:t>
            </a:r>
          </a:p>
          <a:p>
            <a:pPr marL="0" indent="0">
              <a:buNone/>
            </a:pPr>
            <a:r>
              <a:rPr lang="en-AU" dirty="0" smtClean="0">
                <a:latin typeface="Times New Roman" panose="02020603050405020304" pitchFamily="18" charset="0"/>
                <a:cs typeface="Times New Roman" panose="02020603050405020304" pitchFamily="18" charset="0"/>
              </a:rPr>
              <a:t>Marketing influences – controllable but significant</a:t>
            </a:r>
            <a:endParaRPr lang="en-AU" dirty="0">
              <a:latin typeface="Times New Roman" panose="02020603050405020304" pitchFamily="18" charset="0"/>
              <a:cs typeface="Times New Roman" panose="02020603050405020304" pitchFamily="18" charset="0"/>
            </a:endParaRPr>
          </a:p>
          <a:p>
            <a:pPr marL="0" indent="0">
              <a:buNone/>
            </a:pPr>
            <a:endParaRPr lang="en-AU" dirty="0" smtClean="0">
              <a:latin typeface="Times New Roman" panose="02020603050405020304" pitchFamily="18" charset="0"/>
              <a:cs typeface="Times New Roman" panose="02020603050405020304" pitchFamily="18" charset="0"/>
            </a:endParaRPr>
          </a:p>
          <a:p>
            <a:pPr marL="0" indent="0">
              <a:buNone/>
            </a:pPr>
            <a:endParaRPr lang="en-AU" dirty="0">
              <a:latin typeface="Times New Roman" panose="02020603050405020304" pitchFamily="18" charset="0"/>
              <a:cs typeface="Times New Roman" panose="02020603050405020304" pitchFamily="18" charset="0"/>
            </a:endParaRPr>
          </a:p>
          <a:p>
            <a:pPr marL="0" indent="0">
              <a:buNone/>
            </a:pPr>
            <a:endParaRPr lang="en-AU" dirty="0" smtClean="0">
              <a:latin typeface="Times New Roman" panose="02020603050405020304" pitchFamily="18" charset="0"/>
              <a:cs typeface="Times New Roman" panose="02020603050405020304" pitchFamily="18" charset="0"/>
            </a:endParaRPr>
          </a:p>
          <a:p>
            <a:pPr marL="0" indent="0">
              <a:buNone/>
            </a:pPr>
            <a:endParaRPr lang="en-AU" dirty="0">
              <a:latin typeface="Times New Roman" panose="02020603050405020304" pitchFamily="18" charset="0"/>
              <a:cs typeface="Times New Roman" panose="02020603050405020304" pitchFamily="18" charset="0"/>
            </a:endParaRPr>
          </a:p>
          <a:p>
            <a:pPr marL="0" indent="0">
              <a:buNone/>
            </a:pPr>
            <a:endParaRPr lang="en-AU" dirty="0" smtClean="0">
              <a:latin typeface="Times New Roman" panose="02020603050405020304" pitchFamily="18" charset="0"/>
              <a:cs typeface="Times New Roman" panose="02020603050405020304" pitchFamily="18" charset="0"/>
            </a:endParaRPr>
          </a:p>
          <a:p>
            <a:pPr marL="0" indent="0">
              <a:buNone/>
            </a:pPr>
            <a:endParaRPr lang="en-AU" dirty="0">
              <a:latin typeface="Times New Roman" panose="02020603050405020304" pitchFamily="18" charset="0"/>
              <a:cs typeface="Times New Roman" panose="02020603050405020304" pitchFamily="18" charset="0"/>
            </a:endParaRPr>
          </a:p>
          <a:p>
            <a:pPr marL="0" indent="0">
              <a:buNone/>
            </a:pPr>
            <a:endParaRPr lang="en-A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056891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46762"/>
            <a:ext cx="10515600" cy="535626"/>
          </a:xfrm>
        </p:spPr>
        <p:txBody>
          <a:bodyPr>
            <a:normAutofit fontScale="90000"/>
          </a:bodyPr>
          <a:lstStyle/>
          <a:p>
            <a:pPr algn="ctr"/>
            <a:r>
              <a:rPr lang="en-AU" dirty="0">
                <a:latin typeface="Times New Roman" panose="02020603050405020304" pitchFamily="18" charset="0"/>
                <a:cs typeface="Times New Roman" panose="02020603050405020304" pitchFamily="18" charset="0"/>
              </a:rPr>
              <a:t>Consumer Market Behaviour</a:t>
            </a:r>
            <a:endParaRPr lang="en-AU" dirty="0"/>
          </a:p>
        </p:txBody>
      </p:sp>
      <p:sp>
        <p:nvSpPr>
          <p:cNvPr id="3" name="Content Placeholder 2"/>
          <p:cNvSpPr>
            <a:spLocks noGrp="1"/>
          </p:cNvSpPr>
          <p:nvPr>
            <p:ph idx="1"/>
          </p:nvPr>
        </p:nvSpPr>
        <p:spPr>
          <a:xfrm>
            <a:off x="327546" y="1103586"/>
            <a:ext cx="11573302" cy="5073377"/>
          </a:xfrm>
        </p:spPr>
        <p:txBody>
          <a:bodyPr/>
          <a:lstStyle/>
          <a:p>
            <a:pPr marL="0" indent="0">
              <a:buNone/>
            </a:pPr>
            <a:r>
              <a:rPr lang="en-AU" b="1" dirty="0" smtClean="0">
                <a:latin typeface="Times New Roman" panose="02020603050405020304" pitchFamily="18" charset="0"/>
                <a:cs typeface="Times New Roman" panose="02020603050405020304" pitchFamily="18" charset="0"/>
              </a:rPr>
              <a:t>Characteristics Influencing Consumer Behaviour</a:t>
            </a:r>
          </a:p>
          <a:p>
            <a:pPr marL="0" indent="0">
              <a:buNone/>
            </a:pPr>
            <a:r>
              <a:rPr lang="en-AU" b="1" dirty="0" smtClean="0">
                <a:latin typeface="Times New Roman" panose="02020603050405020304" pitchFamily="18" charset="0"/>
                <a:cs typeface="Times New Roman" panose="02020603050405020304" pitchFamily="18" charset="0"/>
              </a:rPr>
              <a:t>1	Psychological Influence </a:t>
            </a:r>
            <a:r>
              <a:rPr lang="en-AU" dirty="0" smtClean="0">
                <a:latin typeface="Times New Roman" panose="02020603050405020304" pitchFamily="18" charset="0"/>
                <a:cs typeface="Times New Roman" panose="02020603050405020304" pitchFamily="18" charset="0"/>
              </a:rPr>
              <a:t>– how buying choices are influenced by:</a:t>
            </a:r>
          </a:p>
          <a:p>
            <a:pPr marL="0" indent="0">
              <a:buNone/>
            </a:pPr>
            <a:r>
              <a:rPr lang="en-AU" i="1" u="sng" dirty="0" smtClean="0">
                <a:latin typeface="Times New Roman" panose="02020603050405020304" pitchFamily="18" charset="0"/>
                <a:cs typeface="Times New Roman" panose="02020603050405020304" pitchFamily="18" charset="0"/>
              </a:rPr>
              <a:t>Motivation</a:t>
            </a:r>
            <a:r>
              <a:rPr lang="en-AU" i="1" dirty="0" smtClean="0">
                <a:latin typeface="Times New Roman" panose="02020603050405020304" pitchFamily="18" charset="0"/>
                <a:cs typeface="Times New Roman" panose="02020603050405020304" pitchFamily="18" charset="0"/>
              </a:rPr>
              <a:t>, </a:t>
            </a:r>
            <a:r>
              <a:rPr lang="en-AU" i="1" u="sng" dirty="0" smtClean="0">
                <a:latin typeface="Times New Roman" panose="02020603050405020304" pitchFamily="18" charset="0"/>
                <a:cs typeface="Times New Roman" panose="02020603050405020304" pitchFamily="18" charset="0"/>
              </a:rPr>
              <a:t>Perception</a:t>
            </a:r>
            <a:r>
              <a:rPr lang="en-AU" i="1" dirty="0" smtClean="0">
                <a:latin typeface="Times New Roman" panose="02020603050405020304" pitchFamily="18" charset="0"/>
                <a:cs typeface="Times New Roman" panose="02020603050405020304" pitchFamily="18" charset="0"/>
              </a:rPr>
              <a:t>, </a:t>
            </a:r>
            <a:r>
              <a:rPr lang="en-AU" i="1" u="sng" dirty="0" smtClean="0">
                <a:latin typeface="Times New Roman" panose="02020603050405020304" pitchFamily="18" charset="0"/>
                <a:cs typeface="Times New Roman" panose="02020603050405020304" pitchFamily="18" charset="0"/>
              </a:rPr>
              <a:t>Learning</a:t>
            </a:r>
            <a:r>
              <a:rPr lang="en-AU" i="1" dirty="0" smtClean="0">
                <a:latin typeface="Times New Roman" panose="02020603050405020304" pitchFamily="18" charset="0"/>
                <a:cs typeface="Times New Roman" panose="02020603050405020304" pitchFamily="18" charset="0"/>
              </a:rPr>
              <a:t>, </a:t>
            </a:r>
            <a:r>
              <a:rPr lang="en-AU" i="1" u="sng" dirty="0" smtClean="0">
                <a:latin typeface="Times New Roman" panose="02020603050405020304" pitchFamily="18" charset="0"/>
                <a:cs typeface="Times New Roman" panose="02020603050405020304" pitchFamily="18" charset="0"/>
              </a:rPr>
              <a:t>Beliefs</a:t>
            </a:r>
            <a:r>
              <a:rPr lang="en-AU" i="1" dirty="0" smtClean="0">
                <a:latin typeface="Times New Roman" panose="02020603050405020304" pitchFamily="18" charset="0"/>
                <a:cs typeface="Times New Roman" panose="02020603050405020304" pitchFamily="18" charset="0"/>
              </a:rPr>
              <a:t>, </a:t>
            </a:r>
            <a:r>
              <a:rPr lang="en-AU" i="1" u="sng" dirty="0" smtClean="0">
                <a:latin typeface="Times New Roman" panose="02020603050405020304" pitchFamily="18" charset="0"/>
                <a:cs typeface="Times New Roman" panose="02020603050405020304" pitchFamily="18" charset="0"/>
              </a:rPr>
              <a:t>Attitudes</a:t>
            </a:r>
          </a:p>
          <a:p>
            <a:pPr marL="0" indent="0">
              <a:buNone/>
            </a:pPr>
            <a:r>
              <a:rPr lang="en-AU" b="1" dirty="0" smtClean="0">
                <a:latin typeface="Times New Roman" panose="02020603050405020304" pitchFamily="18" charset="0"/>
                <a:cs typeface="Times New Roman" panose="02020603050405020304" pitchFamily="18" charset="0"/>
              </a:rPr>
              <a:t>Motivation</a:t>
            </a:r>
            <a:r>
              <a:rPr lang="en-AU" dirty="0" smtClean="0">
                <a:latin typeface="Times New Roman" panose="02020603050405020304" pitchFamily="18" charset="0"/>
                <a:cs typeface="Times New Roman" panose="02020603050405020304" pitchFamily="18" charset="0"/>
              </a:rPr>
              <a:t> – a need that is sufficiently pressing to direct the person to seek satisfaction of the need.</a:t>
            </a:r>
          </a:p>
          <a:p>
            <a:pPr marL="0" indent="0">
              <a:buNone/>
            </a:pPr>
            <a:r>
              <a:rPr lang="en-AU" dirty="0" smtClean="0">
                <a:latin typeface="Times New Roman" panose="02020603050405020304" pitchFamily="18" charset="0"/>
                <a:cs typeface="Times New Roman" panose="02020603050405020304" pitchFamily="18" charset="0"/>
              </a:rPr>
              <a:t>In any purchasing, what needs are being satisfied.</a:t>
            </a:r>
          </a:p>
          <a:p>
            <a:pPr marL="0" indent="0">
              <a:buNone/>
            </a:pPr>
            <a:r>
              <a:rPr lang="en-AU" b="1" dirty="0" smtClean="0">
                <a:latin typeface="Times New Roman" panose="02020603050405020304" pitchFamily="18" charset="0"/>
                <a:cs typeface="Times New Roman" panose="02020603050405020304" pitchFamily="18" charset="0"/>
              </a:rPr>
              <a:t>Perception</a:t>
            </a:r>
            <a:r>
              <a:rPr lang="en-AU" dirty="0" smtClean="0">
                <a:latin typeface="Times New Roman" panose="02020603050405020304" pitchFamily="18" charset="0"/>
                <a:cs typeface="Times New Roman" panose="02020603050405020304" pitchFamily="18" charset="0"/>
              </a:rPr>
              <a:t> – process by which a person select, organize, interpret information to make sense of the world (environment).</a:t>
            </a:r>
            <a:endParaRPr lang="en-AU" dirty="0">
              <a:latin typeface="Times New Roman" panose="02020603050405020304" pitchFamily="18" charset="0"/>
              <a:cs typeface="Times New Roman" panose="02020603050405020304" pitchFamily="18" charset="0"/>
            </a:endParaRPr>
          </a:p>
          <a:p>
            <a:pPr marL="0" indent="0">
              <a:buNone/>
            </a:pPr>
            <a:r>
              <a:rPr lang="en-AU" dirty="0" smtClean="0">
                <a:latin typeface="Times New Roman" panose="02020603050405020304" pitchFamily="18" charset="0"/>
                <a:cs typeface="Times New Roman" panose="02020603050405020304" pitchFamily="18" charset="0"/>
              </a:rPr>
              <a:t>What an individual does, and how is determined by the perception of the situation they’re in.</a:t>
            </a:r>
          </a:p>
          <a:p>
            <a:pPr marL="0" indent="0">
              <a:buNone/>
            </a:pPr>
            <a:endParaRPr lang="en-AU" dirty="0">
              <a:latin typeface="Times New Roman" panose="02020603050405020304" pitchFamily="18" charset="0"/>
              <a:cs typeface="Times New Roman" panose="02020603050405020304" pitchFamily="18" charset="0"/>
            </a:endParaRPr>
          </a:p>
          <a:p>
            <a:pPr marL="0" indent="0">
              <a:buNone/>
            </a:pPr>
            <a:endParaRPr lang="en-AU" dirty="0" smtClean="0">
              <a:latin typeface="Times New Roman" panose="02020603050405020304" pitchFamily="18" charset="0"/>
              <a:cs typeface="Times New Roman" panose="02020603050405020304" pitchFamily="18" charset="0"/>
            </a:endParaRPr>
          </a:p>
          <a:p>
            <a:pPr marL="0" indent="0">
              <a:buNone/>
            </a:pPr>
            <a:endParaRPr lang="en-AU" dirty="0">
              <a:latin typeface="Times New Roman" panose="02020603050405020304" pitchFamily="18" charset="0"/>
              <a:cs typeface="Times New Roman" panose="02020603050405020304" pitchFamily="18" charset="0"/>
            </a:endParaRPr>
          </a:p>
          <a:p>
            <a:pPr marL="0" indent="0">
              <a:buNone/>
            </a:pPr>
            <a:endParaRPr lang="en-AU" dirty="0" smtClean="0">
              <a:latin typeface="Times New Roman" panose="02020603050405020304" pitchFamily="18" charset="0"/>
              <a:cs typeface="Times New Roman" panose="02020603050405020304" pitchFamily="18" charset="0"/>
            </a:endParaRPr>
          </a:p>
          <a:p>
            <a:pPr marL="0" indent="0">
              <a:buNone/>
            </a:pPr>
            <a:endParaRPr lang="en-AU" dirty="0">
              <a:latin typeface="Times New Roman" panose="02020603050405020304" pitchFamily="18" charset="0"/>
              <a:cs typeface="Times New Roman" panose="02020603050405020304" pitchFamily="18" charset="0"/>
            </a:endParaRPr>
          </a:p>
          <a:p>
            <a:pPr marL="0" indent="0">
              <a:buNone/>
            </a:pPr>
            <a:endParaRPr lang="en-AU" dirty="0" smtClean="0">
              <a:latin typeface="Times New Roman" panose="02020603050405020304" pitchFamily="18" charset="0"/>
              <a:cs typeface="Times New Roman" panose="02020603050405020304" pitchFamily="18" charset="0"/>
            </a:endParaRPr>
          </a:p>
          <a:p>
            <a:pPr marL="0" indent="0">
              <a:buNone/>
            </a:pPr>
            <a:endParaRPr lang="en-AU" dirty="0">
              <a:latin typeface="Times New Roman" panose="02020603050405020304" pitchFamily="18" charset="0"/>
              <a:cs typeface="Times New Roman" panose="02020603050405020304" pitchFamily="18" charset="0"/>
            </a:endParaRPr>
          </a:p>
          <a:p>
            <a:pPr marL="0" indent="0">
              <a:buNone/>
            </a:pPr>
            <a:endParaRPr lang="en-A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118305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0292"/>
            <a:ext cx="10515600" cy="564265"/>
          </a:xfrm>
        </p:spPr>
        <p:txBody>
          <a:bodyPr>
            <a:normAutofit fontScale="90000"/>
          </a:bodyPr>
          <a:lstStyle/>
          <a:p>
            <a:pPr algn="ctr"/>
            <a:r>
              <a:rPr lang="en-AU" dirty="0">
                <a:latin typeface="Times New Roman" panose="02020603050405020304" pitchFamily="18" charset="0"/>
                <a:cs typeface="Times New Roman" panose="02020603050405020304" pitchFamily="18" charset="0"/>
              </a:rPr>
              <a:t>Consumer Market Behaviour</a:t>
            </a:r>
            <a:endParaRPr lang="en-AU" dirty="0"/>
          </a:p>
        </p:txBody>
      </p:sp>
      <p:sp>
        <p:nvSpPr>
          <p:cNvPr id="3" name="Content Placeholder 2"/>
          <p:cNvSpPr>
            <a:spLocks noGrp="1"/>
          </p:cNvSpPr>
          <p:nvPr>
            <p:ph idx="1"/>
          </p:nvPr>
        </p:nvSpPr>
        <p:spPr>
          <a:xfrm>
            <a:off x="554636" y="1049310"/>
            <a:ext cx="11137692" cy="5542559"/>
          </a:xfrm>
        </p:spPr>
        <p:txBody>
          <a:bodyPr/>
          <a:lstStyle/>
          <a:p>
            <a:pPr marL="0" indent="0">
              <a:buNone/>
            </a:pPr>
            <a:r>
              <a:rPr lang="en-AU" b="1" dirty="0">
                <a:latin typeface="Times New Roman" panose="02020603050405020304" pitchFamily="18" charset="0"/>
                <a:cs typeface="Times New Roman" panose="02020603050405020304" pitchFamily="18" charset="0"/>
              </a:rPr>
              <a:t>Characteristics Influencing Consumer Behaviour</a:t>
            </a:r>
          </a:p>
          <a:p>
            <a:pPr marL="0" indent="0">
              <a:buNone/>
            </a:pPr>
            <a:r>
              <a:rPr lang="en-AU" dirty="0" smtClean="0">
                <a:latin typeface="Times New Roman" panose="02020603050405020304" pitchFamily="18" charset="0"/>
                <a:cs typeface="Times New Roman" panose="02020603050405020304" pitchFamily="18" charset="0"/>
              </a:rPr>
              <a:t>Perception: people are different and view the same situation differently. This is due to </a:t>
            </a:r>
            <a:r>
              <a:rPr lang="en-AU" i="1" u="sng" dirty="0" smtClean="0">
                <a:latin typeface="Times New Roman" panose="02020603050405020304" pitchFamily="18" charset="0"/>
                <a:cs typeface="Times New Roman" panose="02020603050405020304" pitchFamily="18" charset="0"/>
              </a:rPr>
              <a:t>selective exposure</a:t>
            </a:r>
            <a:r>
              <a:rPr lang="en-AU" dirty="0" smtClean="0">
                <a:latin typeface="Times New Roman" panose="02020603050405020304" pitchFamily="18" charset="0"/>
                <a:cs typeface="Times New Roman" panose="02020603050405020304" pitchFamily="18" charset="0"/>
              </a:rPr>
              <a:t>, </a:t>
            </a:r>
            <a:r>
              <a:rPr lang="en-AU" i="1" u="sng" dirty="0" smtClean="0">
                <a:latin typeface="Times New Roman" panose="02020603050405020304" pitchFamily="18" charset="0"/>
                <a:cs typeface="Times New Roman" panose="02020603050405020304" pitchFamily="18" charset="0"/>
              </a:rPr>
              <a:t>selective distortion</a:t>
            </a:r>
            <a:r>
              <a:rPr lang="en-AU" dirty="0" smtClean="0">
                <a:latin typeface="Times New Roman" panose="02020603050405020304" pitchFamily="18" charset="0"/>
                <a:cs typeface="Times New Roman" panose="02020603050405020304" pitchFamily="18" charset="0"/>
              </a:rPr>
              <a:t>, </a:t>
            </a:r>
            <a:r>
              <a:rPr lang="en-AU" i="1" u="sng" dirty="0" smtClean="0">
                <a:latin typeface="Times New Roman" panose="02020603050405020304" pitchFamily="18" charset="0"/>
                <a:cs typeface="Times New Roman" panose="02020603050405020304" pitchFamily="18" charset="0"/>
              </a:rPr>
              <a:t>selective retention</a:t>
            </a:r>
            <a:endParaRPr lang="en-AU" dirty="0" smtClean="0">
              <a:latin typeface="Times New Roman" panose="02020603050405020304" pitchFamily="18" charset="0"/>
              <a:cs typeface="Times New Roman" panose="02020603050405020304" pitchFamily="18" charset="0"/>
            </a:endParaRPr>
          </a:p>
          <a:p>
            <a:pPr marL="0" indent="0">
              <a:buNone/>
            </a:pPr>
            <a:endParaRPr lang="en-AU" dirty="0" smtClean="0">
              <a:latin typeface="Times New Roman" panose="02020603050405020304" pitchFamily="18" charset="0"/>
              <a:cs typeface="Times New Roman" panose="02020603050405020304" pitchFamily="18" charset="0"/>
            </a:endParaRPr>
          </a:p>
          <a:p>
            <a:r>
              <a:rPr lang="en-AU" dirty="0" smtClean="0">
                <a:latin typeface="Times New Roman" panose="02020603050405020304" pitchFamily="18" charset="0"/>
                <a:cs typeface="Times New Roman" panose="02020603050405020304" pitchFamily="18" charset="0"/>
              </a:rPr>
              <a:t>The experience an individual (consumer) go through result in </a:t>
            </a:r>
            <a:r>
              <a:rPr lang="en-AU" b="1" i="1" dirty="0" smtClean="0">
                <a:latin typeface="Times New Roman" panose="02020603050405020304" pitchFamily="18" charset="0"/>
                <a:cs typeface="Times New Roman" panose="02020603050405020304" pitchFamily="18" charset="0"/>
              </a:rPr>
              <a:t>learning</a:t>
            </a:r>
            <a:r>
              <a:rPr lang="en-AU" dirty="0" smtClean="0">
                <a:latin typeface="Times New Roman" panose="02020603050405020304" pitchFamily="18" charset="0"/>
                <a:cs typeface="Times New Roman" panose="02020603050405020304" pitchFamily="18" charset="0"/>
              </a:rPr>
              <a:t>, where consumers behave differently in responding to their needs. </a:t>
            </a:r>
          </a:p>
          <a:p>
            <a:r>
              <a:rPr lang="en-AU" dirty="0" smtClean="0">
                <a:latin typeface="Times New Roman" panose="02020603050405020304" pitchFamily="18" charset="0"/>
                <a:cs typeface="Times New Roman" panose="02020603050405020304" pitchFamily="18" charset="0"/>
              </a:rPr>
              <a:t>For marketers they can take advantage of this change in consumer behaviour by associating a strong drive using motivating cues and positive reinforcement. </a:t>
            </a:r>
          </a:p>
          <a:p>
            <a:r>
              <a:rPr lang="en-AU" dirty="0" smtClean="0">
                <a:latin typeface="Times New Roman" panose="02020603050405020304" pitchFamily="18" charset="0"/>
                <a:cs typeface="Times New Roman" panose="02020603050405020304" pitchFamily="18" charset="0"/>
              </a:rPr>
              <a:t>They match their competitors because consumers can switch to another marketer of similar brands (</a:t>
            </a:r>
            <a:r>
              <a:rPr lang="en-AU" b="1" i="1" dirty="0" smtClean="0">
                <a:latin typeface="Times New Roman" panose="02020603050405020304" pitchFamily="18" charset="0"/>
                <a:cs typeface="Times New Roman" panose="02020603050405020304" pitchFamily="18" charset="0"/>
              </a:rPr>
              <a:t>generalization</a:t>
            </a:r>
            <a:r>
              <a:rPr lang="en-AU" dirty="0" smtClean="0">
                <a:latin typeface="Times New Roman" panose="02020603050405020304" pitchFamily="18" charset="0"/>
                <a:cs typeface="Times New Roman" panose="02020603050405020304" pitchFamily="18" charset="0"/>
              </a:rPr>
              <a:t>) or design brand to appeal to a set of drive and offer strong reinforcement to switch (</a:t>
            </a:r>
            <a:r>
              <a:rPr lang="en-AU" b="1" i="1" dirty="0" smtClean="0">
                <a:latin typeface="Times New Roman" panose="02020603050405020304" pitchFamily="18" charset="0"/>
                <a:cs typeface="Times New Roman" panose="02020603050405020304" pitchFamily="18" charset="0"/>
              </a:rPr>
              <a:t>discrimination</a:t>
            </a:r>
            <a:r>
              <a:rPr lang="en-AU" dirty="0" smtClean="0">
                <a:latin typeface="Times New Roman" panose="02020603050405020304" pitchFamily="18" charset="0"/>
                <a:cs typeface="Times New Roman" panose="02020603050405020304" pitchFamily="18" charset="0"/>
              </a:rPr>
              <a:t>).</a:t>
            </a:r>
            <a:endParaRPr lang="en-A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816730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0293"/>
            <a:ext cx="10515600" cy="594246"/>
          </a:xfrm>
        </p:spPr>
        <p:txBody>
          <a:bodyPr>
            <a:normAutofit fontScale="90000"/>
          </a:bodyPr>
          <a:lstStyle/>
          <a:p>
            <a:pPr algn="ctr"/>
            <a:r>
              <a:rPr lang="en-AU" dirty="0">
                <a:latin typeface="Times New Roman" panose="02020603050405020304" pitchFamily="18" charset="0"/>
                <a:cs typeface="Times New Roman" panose="02020603050405020304" pitchFamily="18" charset="0"/>
              </a:rPr>
              <a:t>Consumer Market Behaviour</a:t>
            </a:r>
            <a:endParaRPr lang="en-AU" dirty="0"/>
          </a:p>
        </p:txBody>
      </p:sp>
      <p:sp>
        <p:nvSpPr>
          <p:cNvPr id="3" name="Content Placeholder 2"/>
          <p:cNvSpPr>
            <a:spLocks noGrp="1"/>
          </p:cNvSpPr>
          <p:nvPr>
            <p:ph idx="1"/>
          </p:nvPr>
        </p:nvSpPr>
        <p:spPr>
          <a:xfrm>
            <a:off x="437213" y="1603948"/>
            <a:ext cx="11317573" cy="5456419"/>
          </a:xfrm>
        </p:spPr>
        <p:txBody>
          <a:bodyPr/>
          <a:lstStyle/>
          <a:p>
            <a:pPr marL="0" indent="0">
              <a:buNone/>
            </a:pPr>
            <a:r>
              <a:rPr lang="en-AU" b="1" dirty="0" smtClean="0">
                <a:latin typeface="Times New Roman" panose="02020603050405020304" pitchFamily="18" charset="0"/>
                <a:cs typeface="Times New Roman" panose="02020603050405020304" pitchFamily="18" charset="0"/>
              </a:rPr>
              <a:t>Beliefs and attitude </a:t>
            </a:r>
            <a:r>
              <a:rPr lang="en-AU" dirty="0" smtClean="0">
                <a:latin typeface="Times New Roman" panose="02020603050405020304" pitchFamily="18" charset="0"/>
                <a:cs typeface="Times New Roman" panose="02020603050405020304" pitchFamily="18" charset="0"/>
              </a:rPr>
              <a:t>– learning contributes to one’s beliefs and attitude, which also influence their buying behaviour.</a:t>
            </a:r>
          </a:p>
          <a:p>
            <a:pPr marL="0" indent="0">
              <a:buNone/>
            </a:pPr>
            <a:endParaRPr lang="en-AU" dirty="0" smtClean="0">
              <a:latin typeface="Times New Roman" panose="02020603050405020304" pitchFamily="18" charset="0"/>
              <a:cs typeface="Times New Roman" panose="02020603050405020304" pitchFamily="18" charset="0"/>
            </a:endParaRPr>
          </a:p>
          <a:p>
            <a:pPr marL="0" indent="0">
              <a:buNone/>
            </a:pPr>
            <a:r>
              <a:rPr lang="en-AU" b="1" dirty="0" smtClean="0">
                <a:latin typeface="Times New Roman" panose="02020603050405020304" pitchFamily="18" charset="0"/>
                <a:cs typeface="Times New Roman" panose="02020603050405020304" pitchFamily="18" charset="0"/>
              </a:rPr>
              <a:t>Belief</a:t>
            </a:r>
            <a:r>
              <a:rPr lang="en-AU" dirty="0" smtClean="0">
                <a:latin typeface="Times New Roman" panose="02020603050405020304" pitchFamily="18" charset="0"/>
                <a:cs typeface="Times New Roman" panose="02020603050405020304" pitchFamily="18" charset="0"/>
              </a:rPr>
              <a:t> – what a person thinks very strongly about (conviction), like a conviction that a Cannon camera is better than Nikon. Obviously they will buy a Cannon brand digital camera.</a:t>
            </a:r>
          </a:p>
          <a:p>
            <a:pPr marL="0" indent="0">
              <a:buNone/>
            </a:pPr>
            <a:endParaRPr lang="en-AU" dirty="0" smtClean="0">
              <a:latin typeface="Times New Roman" panose="02020603050405020304" pitchFamily="18" charset="0"/>
              <a:cs typeface="Times New Roman" panose="02020603050405020304" pitchFamily="18" charset="0"/>
            </a:endParaRPr>
          </a:p>
          <a:p>
            <a:pPr marL="0" indent="0">
              <a:buNone/>
            </a:pPr>
            <a:r>
              <a:rPr lang="en-AU" b="1" dirty="0" smtClean="0">
                <a:latin typeface="Times New Roman" panose="02020603050405020304" pitchFamily="18" charset="0"/>
                <a:cs typeface="Times New Roman" panose="02020603050405020304" pitchFamily="18" charset="0"/>
              </a:rPr>
              <a:t>Attitude</a:t>
            </a:r>
            <a:r>
              <a:rPr lang="en-AU" dirty="0" smtClean="0">
                <a:latin typeface="Times New Roman" panose="02020603050405020304" pitchFamily="18" charset="0"/>
                <a:cs typeface="Times New Roman" panose="02020603050405020304" pitchFamily="18" charset="0"/>
              </a:rPr>
              <a:t> – one’s relatively consistent evaluation, feelings and tendencies towards an object or an idea. Consumers have an attitude towards companies or a brand. Because I believe the Cannon camera is better than Nikon, I won’t pay attention to an advertising billboard or commercial about Nikon camera.</a:t>
            </a:r>
            <a:endParaRPr lang="en-A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838232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5400000">
            <a:off x="8864599" y="3228975"/>
            <a:ext cx="5397501" cy="635000"/>
          </a:xfrm>
        </p:spPr>
        <p:txBody>
          <a:bodyPr>
            <a:normAutofit fontScale="90000"/>
          </a:bodyPr>
          <a:lstStyle/>
          <a:p>
            <a:pPr algn="ctr"/>
            <a:r>
              <a:rPr lang="en-US" dirty="0" smtClean="0">
                <a:latin typeface="Times New Roman" panose="02020603050405020304" pitchFamily="18" charset="0"/>
                <a:cs typeface="Times New Roman" panose="02020603050405020304" pitchFamily="18" charset="0"/>
              </a:rPr>
              <a:t>Psychological Influences</a:t>
            </a:r>
            <a:endParaRPr lang="en-US" dirty="0">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05025" y="168276"/>
            <a:ext cx="7010400" cy="6496049"/>
          </a:xfrm>
        </p:spPr>
      </p:pic>
      <p:sp>
        <p:nvSpPr>
          <p:cNvPr id="5" name="Title 1"/>
          <p:cNvSpPr txBox="1">
            <a:spLocks/>
          </p:cNvSpPr>
          <p:nvPr/>
        </p:nvSpPr>
        <p:spPr>
          <a:xfrm rot="5400000">
            <a:off x="-2276475" y="3228975"/>
            <a:ext cx="5683250" cy="635000"/>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mtClean="0">
                <a:latin typeface="Times New Roman" panose="02020603050405020304" pitchFamily="18" charset="0"/>
                <a:cs typeface="Times New Roman" panose="02020603050405020304" pitchFamily="18" charset="0"/>
              </a:rPr>
              <a:t>Psychological Influences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278637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25283"/>
            <a:ext cx="10515600" cy="624225"/>
          </a:xfrm>
        </p:spPr>
        <p:txBody>
          <a:bodyPr>
            <a:normAutofit fontScale="90000"/>
          </a:bodyPr>
          <a:lstStyle/>
          <a:p>
            <a:pPr algn="ctr"/>
            <a:r>
              <a:rPr lang="en-AU" dirty="0">
                <a:latin typeface="Times New Roman" panose="02020603050405020304" pitchFamily="18" charset="0"/>
                <a:cs typeface="Times New Roman" panose="02020603050405020304" pitchFamily="18" charset="0"/>
              </a:rPr>
              <a:t>Consumer Market Behaviour</a:t>
            </a:r>
            <a:endParaRPr lang="en-AU" dirty="0"/>
          </a:p>
        </p:txBody>
      </p:sp>
      <p:sp>
        <p:nvSpPr>
          <p:cNvPr id="3" name="Content Placeholder 2"/>
          <p:cNvSpPr>
            <a:spLocks noGrp="1"/>
          </p:cNvSpPr>
          <p:nvPr>
            <p:ph idx="1"/>
          </p:nvPr>
        </p:nvSpPr>
        <p:spPr>
          <a:xfrm>
            <a:off x="419725" y="1079292"/>
            <a:ext cx="11347553" cy="5456419"/>
          </a:xfrm>
        </p:spPr>
        <p:txBody>
          <a:bodyPr/>
          <a:lstStyle/>
          <a:p>
            <a:pPr marL="514350" indent="-514350">
              <a:buAutoNum type="arabicPlain" startAt="2"/>
            </a:pPr>
            <a:r>
              <a:rPr lang="en-AU" b="1" dirty="0" smtClean="0">
                <a:latin typeface="Times New Roman" panose="02020603050405020304" pitchFamily="18" charset="0"/>
                <a:cs typeface="Times New Roman" panose="02020603050405020304" pitchFamily="18" charset="0"/>
              </a:rPr>
              <a:t>Personal Influences </a:t>
            </a:r>
            <a:r>
              <a:rPr lang="en-AU" dirty="0" smtClean="0">
                <a:latin typeface="Times New Roman" panose="02020603050405020304" pitchFamily="18" charset="0"/>
                <a:cs typeface="Times New Roman" panose="02020603050405020304" pitchFamily="18" charset="0"/>
              </a:rPr>
              <a:t>– personal characteristics that influence buying decision, such as </a:t>
            </a:r>
            <a:r>
              <a:rPr lang="en-AU" b="1" i="1" dirty="0" smtClean="0">
                <a:latin typeface="Times New Roman" panose="02020603050405020304" pitchFamily="18" charset="0"/>
                <a:cs typeface="Times New Roman" panose="02020603050405020304" pitchFamily="18" charset="0"/>
              </a:rPr>
              <a:t>age, life-cycle stage, occupation, education, economic situation, personality, self-concept, lifestyle</a:t>
            </a:r>
            <a:r>
              <a:rPr lang="en-AU" dirty="0" smtClean="0">
                <a:latin typeface="Times New Roman" panose="02020603050405020304" pitchFamily="18" charset="0"/>
                <a:cs typeface="Times New Roman" panose="02020603050405020304" pitchFamily="18" charset="0"/>
              </a:rPr>
              <a:t>.</a:t>
            </a:r>
          </a:p>
          <a:p>
            <a:pPr marL="0" indent="0">
              <a:buNone/>
            </a:pPr>
            <a:r>
              <a:rPr lang="en-AU" b="1" i="1" dirty="0" smtClean="0">
                <a:latin typeface="Times New Roman" panose="02020603050405020304" pitchFamily="18" charset="0"/>
                <a:cs typeface="Times New Roman" panose="02020603050405020304" pitchFamily="18" charset="0"/>
              </a:rPr>
              <a:t>Age and life-cycle stage </a:t>
            </a:r>
            <a:r>
              <a:rPr lang="en-AU" dirty="0" smtClean="0">
                <a:latin typeface="Times New Roman" panose="02020603050405020304" pitchFamily="18" charset="0"/>
                <a:cs typeface="Times New Roman" panose="02020603050405020304" pitchFamily="18" charset="0"/>
              </a:rPr>
              <a:t>– people change at various stages of their lives, so their needs, tastes, special needs also varies.</a:t>
            </a:r>
          </a:p>
          <a:p>
            <a:pPr marL="0" indent="0">
              <a:buNone/>
            </a:pPr>
            <a:r>
              <a:rPr lang="en-AU" b="1" i="1" dirty="0" smtClean="0">
                <a:latin typeface="Times New Roman" panose="02020603050405020304" pitchFamily="18" charset="0"/>
                <a:cs typeface="Times New Roman" panose="02020603050405020304" pitchFamily="18" charset="0"/>
              </a:rPr>
              <a:t>Occupation</a:t>
            </a:r>
            <a:r>
              <a:rPr lang="en-AU" dirty="0" smtClean="0">
                <a:latin typeface="Times New Roman" panose="02020603050405020304" pitchFamily="18" charset="0"/>
                <a:cs typeface="Times New Roman" panose="02020603050405020304" pitchFamily="18" charset="0"/>
              </a:rPr>
              <a:t> – one’s occupation affects what </a:t>
            </a:r>
            <a:r>
              <a:rPr lang="en-AU" dirty="0">
                <a:latin typeface="Times New Roman" panose="02020603050405020304" pitchFamily="18" charset="0"/>
                <a:cs typeface="Times New Roman" panose="02020603050405020304" pitchFamily="18" charset="0"/>
              </a:rPr>
              <a:t> </a:t>
            </a:r>
            <a:r>
              <a:rPr lang="en-AU" dirty="0" smtClean="0">
                <a:latin typeface="Times New Roman" panose="02020603050405020304" pitchFamily="18" charset="0"/>
                <a:cs typeface="Times New Roman" panose="02020603050405020304" pitchFamily="18" charset="0"/>
              </a:rPr>
              <a:t>goods </a:t>
            </a:r>
            <a:r>
              <a:rPr lang="en-AU" dirty="0">
                <a:latin typeface="Times New Roman" panose="02020603050405020304" pitchFamily="18" charset="0"/>
                <a:cs typeface="Times New Roman" panose="02020603050405020304" pitchFamily="18" charset="0"/>
              </a:rPr>
              <a:t>and </a:t>
            </a:r>
            <a:r>
              <a:rPr lang="en-AU" dirty="0" smtClean="0">
                <a:latin typeface="Times New Roman" panose="02020603050405020304" pitchFamily="18" charset="0"/>
                <a:cs typeface="Times New Roman" panose="02020603050405020304" pitchFamily="18" charset="0"/>
              </a:rPr>
              <a:t>services they bought.</a:t>
            </a:r>
          </a:p>
          <a:p>
            <a:pPr marL="0" indent="0">
              <a:buNone/>
            </a:pPr>
            <a:r>
              <a:rPr lang="en-AU" dirty="0" smtClean="0">
                <a:latin typeface="Times New Roman" panose="02020603050405020304" pitchFamily="18" charset="0"/>
                <a:cs typeface="Times New Roman" panose="02020603050405020304" pitchFamily="18" charset="0"/>
              </a:rPr>
              <a:t>Manual workers, athletes, students.</a:t>
            </a:r>
          </a:p>
          <a:p>
            <a:pPr marL="0" indent="0">
              <a:buNone/>
            </a:pPr>
            <a:r>
              <a:rPr lang="en-AU" b="1" i="1" dirty="0" smtClean="0">
                <a:latin typeface="Times New Roman" panose="02020603050405020304" pitchFamily="18" charset="0"/>
                <a:cs typeface="Times New Roman" panose="02020603050405020304" pitchFamily="18" charset="0"/>
              </a:rPr>
              <a:t>Education</a:t>
            </a:r>
            <a:r>
              <a:rPr lang="en-AU" dirty="0" smtClean="0">
                <a:latin typeface="Times New Roman" panose="02020603050405020304" pitchFamily="18" charset="0"/>
                <a:cs typeface="Times New Roman" panose="02020603050405020304" pitchFamily="18" charset="0"/>
              </a:rPr>
              <a:t> – one’s level of education determine their social class, they value higher standard in dress, computer usage, and access to information for their children </a:t>
            </a:r>
          </a:p>
          <a:p>
            <a:pPr marL="0" indent="0">
              <a:buNone/>
            </a:pPr>
            <a:r>
              <a:rPr lang="en-AU" b="1" i="1" dirty="0" smtClean="0">
                <a:latin typeface="Times New Roman" panose="02020603050405020304" pitchFamily="18" charset="0"/>
                <a:cs typeface="Times New Roman" panose="02020603050405020304" pitchFamily="18" charset="0"/>
              </a:rPr>
              <a:t>Economic situation </a:t>
            </a:r>
            <a:r>
              <a:rPr lang="en-AU" dirty="0" smtClean="0">
                <a:latin typeface="Times New Roman" panose="02020603050405020304" pitchFamily="18" charset="0"/>
                <a:cs typeface="Times New Roman" panose="02020603050405020304" pitchFamily="18" charset="0"/>
              </a:rPr>
              <a:t>– what vehicle they drive, what type of house they live in.</a:t>
            </a:r>
            <a:endParaRPr lang="en-A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5518168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0293"/>
            <a:ext cx="10515600" cy="639215"/>
          </a:xfrm>
        </p:spPr>
        <p:txBody>
          <a:bodyPr>
            <a:normAutofit fontScale="90000"/>
          </a:bodyPr>
          <a:lstStyle/>
          <a:p>
            <a:pPr algn="ctr"/>
            <a:r>
              <a:rPr lang="en-AU" dirty="0">
                <a:latin typeface="Times New Roman" panose="02020603050405020304" pitchFamily="18" charset="0"/>
                <a:cs typeface="Times New Roman" panose="02020603050405020304" pitchFamily="18" charset="0"/>
              </a:rPr>
              <a:t>Consumer Market Behaviour</a:t>
            </a:r>
            <a:endParaRPr lang="en-AU" dirty="0"/>
          </a:p>
        </p:txBody>
      </p:sp>
      <p:sp>
        <p:nvSpPr>
          <p:cNvPr id="3" name="Content Placeholder 2"/>
          <p:cNvSpPr>
            <a:spLocks noGrp="1"/>
          </p:cNvSpPr>
          <p:nvPr>
            <p:ph idx="1"/>
          </p:nvPr>
        </p:nvSpPr>
        <p:spPr>
          <a:xfrm>
            <a:off x="419725" y="989351"/>
            <a:ext cx="11347553" cy="5546360"/>
          </a:xfrm>
        </p:spPr>
        <p:txBody>
          <a:bodyPr/>
          <a:lstStyle/>
          <a:p>
            <a:pPr marL="0" indent="0">
              <a:buNone/>
            </a:pPr>
            <a:r>
              <a:rPr lang="en-AU" b="1" dirty="0" smtClean="0">
                <a:latin typeface="Times New Roman" panose="02020603050405020304" pitchFamily="18" charset="0"/>
                <a:cs typeface="Times New Roman" panose="02020603050405020304" pitchFamily="18" charset="0"/>
              </a:rPr>
              <a:t>Personal Influences</a:t>
            </a:r>
          </a:p>
          <a:p>
            <a:pPr marL="0" indent="0">
              <a:buNone/>
            </a:pPr>
            <a:r>
              <a:rPr lang="en-AU" b="1" i="1" dirty="0" smtClean="0">
                <a:latin typeface="Times New Roman" panose="02020603050405020304" pitchFamily="18" charset="0"/>
                <a:cs typeface="Times New Roman" panose="02020603050405020304" pitchFamily="18" charset="0"/>
              </a:rPr>
              <a:t>Personality and self-concept </a:t>
            </a:r>
            <a:r>
              <a:rPr lang="en-AU" dirty="0" smtClean="0">
                <a:latin typeface="Times New Roman" panose="02020603050405020304" pitchFamily="18" charset="0"/>
                <a:cs typeface="Times New Roman" panose="02020603050405020304" pitchFamily="18" charset="0"/>
              </a:rPr>
              <a:t>– one’s personality influence buying behaviour.</a:t>
            </a:r>
          </a:p>
          <a:p>
            <a:pPr marL="0" indent="0">
              <a:buNone/>
            </a:pPr>
            <a:r>
              <a:rPr lang="en-AU" i="1" dirty="0" smtClean="0">
                <a:latin typeface="Times New Roman" panose="02020603050405020304" pitchFamily="18" charset="0"/>
                <a:cs typeface="Times New Roman" panose="02020603050405020304" pitchFamily="18" charset="0"/>
              </a:rPr>
              <a:t>Personality</a:t>
            </a:r>
            <a:r>
              <a:rPr lang="en-AU" dirty="0" smtClean="0">
                <a:latin typeface="Times New Roman" panose="02020603050405020304" pitchFamily="18" charset="0"/>
                <a:cs typeface="Times New Roman" panose="02020603050405020304" pitchFamily="18" charset="0"/>
              </a:rPr>
              <a:t> – the distinct psychological characteristics that leads to a rather consistent and lasting responses to their environment.</a:t>
            </a:r>
          </a:p>
          <a:p>
            <a:pPr marL="0" indent="0">
              <a:buNone/>
            </a:pPr>
            <a:r>
              <a:rPr lang="en-AU" dirty="0" err="1" smtClean="0">
                <a:latin typeface="Times New Roman" panose="02020603050405020304" pitchFamily="18" charset="0"/>
                <a:cs typeface="Times New Roman" panose="02020603050405020304" pitchFamily="18" charset="0"/>
              </a:rPr>
              <a:t>Eg</a:t>
            </a:r>
            <a:r>
              <a:rPr lang="en-AU" dirty="0" smtClean="0">
                <a:latin typeface="Times New Roman" panose="02020603050405020304" pitchFamily="18" charset="0"/>
                <a:cs typeface="Times New Roman" panose="02020603050405020304" pitchFamily="18" charset="0"/>
              </a:rPr>
              <a:t>. Coffee drinkers tend to be high on sociability so they carry a relaxing message, when drinking coffee.</a:t>
            </a:r>
          </a:p>
          <a:p>
            <a:pPr marL="0" indent="0">
              <a:buNone/>
            </a:pPr>
            <a:r>
              <a:rPr lang="en-AU" b="1" i="1" dirty="0" smtClean="0">
                <a:latin typeface="Times New Roman" panose="02020603050405020304" pitchFamily="18" charset="0"/>
                <a:cs typeface="Times New Roman" panose="02020603050405020304" pitchFamily="18" charset="0"/>
              </a:rPr>
              <a:t>Consumer service </a:t>
            </a:r>
            <a:r>
              <a:rPr lang="en-AU" dirty="0" smtClean="0">
                <a:latin typeface="Times New Roman" panose="02020603050405020304" pitchFamily="18" charset="0"/>
                <a:cs typeface="Times New Roman" panose="02020603050405020304" pitchFamily="18" charset="0"/>
              </a:rPr>
              <a:t>– people coming from the same sub-culture, social class or occupation have different lifestyles.</a:t>
            </a:r>
          </a:p>
          <a:p>
            <a:pPr marL="0" indent="0">
              <a:buNone/>
            </a:pPr>
            <a:r>
              <a:rPr lang="en-AU" b="1" i="1" dirty="0" smtClean="0">
                <a:latin typeface="Times New Roman" panose="02020603050405020304" pitchFamily="18" charset="0"/>
                <a:cs typeface="Times New Roman" panose="02020603050405020304" pitchFamily="18" charset="0"/>
              </a:rPr>
              <a:t>Life style </a:t>
            </a:r>
            <a:r>
              <a:rPr lang="en-AU" dirty="0" smtClean="0">
                <a:latin typeface="Times New Roman" panose="02020603050405020304" pitchFamily="18" charset="0"/>
                <a:cs typeface="Times New Roman" panose="02020603050405020304" pitchFamily="18" charset="0"/>
              </a:rPr>
              <a:t>– one’s pattern of living psychographics, such as activities they do, interests and opinion.</a:t>
            </a:r>
          </a:p>
          <a:p>
            <a:pPr marL="0" indent="0">
              <a:buNone/>
            </a:pPr>
            <a:r>
              <a:rPr lang="en-AU" i="1" dirty="0" err="1" smtClean="0">
                <a:latin typeface="Times New Roman" panose="02020603050405020304" pitchFamily="18" charset="0"/>
                <a:cs typeface="Times New Roman" panose="02020603050405020304" pitchFamily="18" charset="0"/>
              </a:rPr>
              <a:t>Psychgraphics</a:t>
            </a:r>
            <a:r>
              <a:rPr lang="en-AU" dirty="0" smtClean="0">
                <a:latin typeface="Times New Roman" panose="02020603050405020304" pitchFamily="18" charset="0"/>
                <a:cs typeface="Times New Roman" panose="02020603050405020304" pitchFamily="18" charset="0"/>
              </a:rPr>
              <a:t>: techniques used to measure lifestyles classification, using </a:t>
            </a:r>
            <a:r>
              <a:rPr lang="en-AU" i="1" dirty="0" err="1" smtClean="0">
                <a:latin typeface="Times New Roman" panose="02020603050405020304" pitchFamily="18" charset="0"/>
                <a:cs typeface="Times New Roman" panose="02020603050405020304" pitchFamily="18" charset="0"/>
              </a:rPr>
              <a:t>aio</a:t>
            </a:r>
            <a:r>
              <a:rPr lang="en-AU" dirty="0" smtClean="0">
                <a:latin typeface="Times New Roman" panose="02020603050405020304" pitchFamily="18" charset="0"/>
                <a:cs typeface="Times New Roman" panose="02020603050405020304" pitchFamily="18" charset="0"/>
              </a:rPr>
              <a:t> dimensions (activities, interests, opinion)</a:t>
            </a:r>
            <a:endParaRPr lang="en-AU" dirty="0">
              <a:latin typeface="Times New Roman" panose="02020603050405020304" pitchFamily="18" charset="0"/>
              <a:cs typeface="Times New Roman" panose="02020603050405020304" pitchFamily="18" charset="0"/>
            </a:endParaRPr>
          </a:p>
          <a:p>
            <a:pPr marL="0" indent="0">
              <a:buNone/>
            </a:pPr>
            <a:endParaRPr lang="en-AU" dirty="0" smtClean="0">
              <a:latin typeface="Times New Roman" panose="02020603050405020304" pitchFamily="18" charset="0"/>
              <a:cs typeface="Times New Roman" panose="02020603050405020304" pitchFamily="18" charset="0"/>
            </a:endParaRPr>
          </a:p>
          <a:p>
            <a:pPr marL="0" indent="0">
              <a:buNone/>
            </a:pPr>
            <a:endParaRPr lang="en-AU" dirty="0">
              <a:latin typeface="Times New Roman" panose="02020603050405020304" pitchFamily="18" charset="0"/>
              <a:cs typeface="Times New Roman" panose="02020603050405020304" pitchFamily="18" charset="0"/>
            </a:endParaRPr>
          </a:p>
          <a:p>
            <a:pPr marL="0" indent="0">
              <a:buNone/>
            </a:pPr>
            <a:endParaRPr lang="en-AU" dirty="0" smtClean="0">
              <a:latin typeface="Times New Roman" panose="02020603050405020304" pitchFamily="18" charset="0"/>
              <a:cs typeface="Times New Roman" panose="02020603050405020304" pitchFamily="18" charset="0"/>
            </a:endParaRPr>
          </a:p>
          <a:p>
            <a:pPr marL="0" indent="0">
              <a:buNone/>
            </a:pPr>
            <a:endParaRPr lang="en-AU" dirty="0">
              <a:latin typeface="Times New Roman" panose="02020603050405020304" pitchFamily="18" charset="0"/>
              <a:cs typeface="Times New Roman" panose="02020603050405020304" pitchFamily="18" charset="0"/>
            </a:endParaRPr>
          </a:p>
          <a:p>
            <a:pPr marL="0" indent="0">
              <a:buNone/>
            </a:pPr>
            <a:endParaRPr lang="en-AU" dirty="0" smtClean="0">
              <a:latin typeface="Times New Roman" panose="02020603050405020304" pitchFamily="18" charset="0"/>
              <a:cs typeface="Times New Roman" panose="02020603050405020304" pitchFamily="18" charset="0"/>
            </a:endParaRPr>
          </a:p>
          <a:p>
            <a:pPr marL="0" indent="0">
              <a:buNone/>
            </a:pPr>
            <a:endParaRPr lang="en-A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0579127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4371" y="110293"/>
            <a:ext cx="10515600" cy="459334"/>
          </a:xfrm>
        </p:spPr>
        <p:txBody>
          <a:bodyPr>
            <a:normAutofit fontScale="90000"/>
          </a:bodyPr>
          <a:lstStyle/>
          <a:p>
            <a:pPr algn="ctr"/>
            <a:r>
              <a:rPr lang="en-AU" dirty="0">
                <a:latin typeface="Times New Roman" panose="02020603050405020304" pitchFamily="18" charset="0"/>
                <a:cs typeface="Times New Roman" panose="02020603050405020304" pitchFamily="18" charset="0"/>
              </a:rPr>
              <a:t>Consumer Market Behaviour</a:t>
            </a:r>
            <a:endParaRPr lang="en-AU" dirty="0"/>
          </a:p>
        </p:txBody>
      </p:sp>
      <p:sp>
        <p:nvSpPr>
          <p:cNvPr id="3" name="Content Placeholder 2"/>
          <p:cNvSpPr>
            <a:spLocks noGrp="1"/>
          </p:cNvSpPr>
          <p:nvPr>
            <p:ph idx="1"/>
          </p:nvPr>
        </p:nvSpPr>
        <p:spPr>
          <a:xfrm>
            <a:off x="350420" y="973777"/>
            <a:ext cx="11346776" cy="4215740"/>
          </a:xfrm>
        </p:spPr>
        <p:txBody>
          <a:bodyPr>
            <a:normAutofit lnSpcReduction="10000"/>
          </a:bodyPr>
          <a:lstStyle/>
          <a:p>
            <a:pPr marL="0" indent="0">
              <a:buNone/>
            </a:pPr>
            <a:r>
              <a:rPr lang="en-AU" dirty="0" smtClean="0">
                <a:latin typeface="Times New Roman" panose="02020603050405020304" pitchFamily="18" charset="0"/>
                <a:cs typeface="Times New Roman" panose="02020603050405020304" pitchFamily="18" charset="0"/>
              </a:rPr>
              <a:t>External Influences that consumer behaviour:</a:t>
            </a:r>
          </a:p>
          <a:p>
            <a:pPr marL="0" indent="0">
              <a:buNone/>
            </a:pPr>
            <a:r>
              <a:rPr lang="en-AU" b="1" i="1" dirty="0" smtClean="0">
                <a:latin typeface="Times New Roman" panose="02020603050405020304" pitchFamily="18" charset="0"/>
                <a:cs typeface="Times New Roman" panose="02020603050405020304" pitchFamily="18" charset="0"/>
              </a:rPr>
              <a:t>Cultural Influences </a:t>
            </a:r>
            <a:r>
              <a:rPr lang="en-AU" dirty="0" smtClean="0">
                <a:latin typeface="Times New Roman" panose="02020603050405020304" pitchFamily="18" charset="0"/>
                <a:cs typeface="Times New Roman" panose="02020603050405020304" pitchFamily="18" charset="0"/>
              </a:rPr>
              <a:t>– in terms of culture, different cultural groups, social class.</a:t>
            </a:r>
          </a:p>
          <a:p>
            <a:pPr marL="0" indent="0">
              <a:buNone/>
            </a:pPr>
            <a:r>
              <a:rPr lang="en-AU" b="1" dirty="0" smtClean="0">
                <a:latin typeface="Times New Roman" panose="02020603050405020304" pitchFamily="18" charset="0"/>
                <a:cs typeface="Times New Roman" panose="02020603050405020304" pitchFamily="18" charset="0"/>
              </a:rPr>
              <a:t>Culture</a:t>
            </a:r>
            <a:r>
              <a:rPr lang="en-AU" dirty="0" smtClean="0">
                <a:latin typeface="Times New Roman" panose="02020603050405020304" pitchFamily="18" charset="0"/>
                <a:cs typeface="Times New Roman" panose="02020603050405020304" pitchFamily="18" charset="0"/>
              </a:rPr>
              <a:t> – basic values, perceptions, wants, and behaviour learned by members of a society, from family and other important institutions.</a:t>
            </a:r>
            <a:endParaRPr lang="en-AU" dirty="0">
              <a:latin typeface="Times New Roman" panose="02020603050405020304" pitchFamily="18" charset="0"/>
              <a:cs typeface="Times New Roman" panose="02020603050405020304" pitchFamily="18" charset="0"/>
            </a:endParaRPr>
          </a:p>
          <a:p>
            <a:pPr marL="0" indent="0">
              <a:buNone/>
            </a:pPr>
            <a:r>
              <a:rPr lang="en-AU" b="1" dirty="0" smtClean="0">
                <a:latin typeface="Times New Roman" panose="02020603050405020304" pitchFamily="18" charset="0"/>
                <a:cs typeface="Times New Roman" panose="02020603050405020304" pitchFamily="18" charset="0"/>
              </a:rPr>
              <a:t>Cultural diversity </a:t>
            </a:r>
            <a:r>
              <a:rPr lang="en-AU" dirty="0" smtClean="0">
                <a:latin typeface="Times New Roman" panose="02020603050405020304" pitchFamily="18" charset="0"/>
                <a:cs typeface="Times New Roman" panose="02020603050405020304" pitchFamily="18" charset="0"/>
              </a:rPr>
              <a:t>– where there is multicultural groups, there is rich variety of wants and needs. The market may be segmented ethnically, marketers also recognize that there are still many variations that marketing strategies need to focus on; </a:t>
            </a:r>
            <a:r>
              <a:rPr lang="en-AU" dirty="0" err="1" smtClean="0">
                <a:latin typeface="Times New Roman" panose="02020603050405020304" pitchFamily="18" charset="0"/>
                <a:cs typeface="Times New Roman" panose="02020603050405020304" pitchFamily="18" charset="0"/>
              </a:rPr>
              <a:t>eg</a:t>
            </a:r>
            <a:r>
              <a:rPr lang="en-AU" dirty="0" smtClean="0">
                <a:latin typeface="Times New Roman" panose="02020603050405020304" pitchFamily="18" charset="0"/>
                <a:cs typeface="Times New Roman" panose="02020603050405020304" pitchFamily="18" charset="0"/>
              </a:rPr>
              <a:t>. Gender preference, age, political affiliation, social class, religious affiliation etc.</a:t>
            </a:r>
            <a:endParaRPr lang="en-A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8882049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39495"/>
            <a:ext cx="10515600" cy="466148"/>
          </a:xfrm>
        </p:spPr>
        <p:txBody>
          <a:bodyPr>
            <a:normAutofit fontScale="90000"/>
          </a:bodyPr>
          <a:lstStyle/>
          <a:p>
            <a:pPr algn="ctr"/>
            <a:r>
              <a:rPr lang="en-AU" dirty="0">
                <a:latin typeface="Times New Roman" panose="02020603050405020304" pitchFamily="18" charset="0"/>
                <a:cs typeface="Times New Roman" panose="02020603050405020304" pitchFamily="18" charset="0"/>
              </a:rPr>
              <a:t>Consumer Market Behaviour</a:t>
            </a:r>
            <a:endParaRPr lang="en-AU" dirty="0"/>
          </a:p>
        </p:txBody>
      </p:sp>
      <p:sp>
        <p:nvSpPr>
          <p:cNvPr id="3" name="Content Placeholder 2"/>
          <p:cNvSpPr>
            <a:spLocks noGrp="1"/>
          </p:cNvSpPr>
          <p:nvPr>
            <p:ph idx="1"/>
          </p:nvPr>
        </p:nvSpPr>
        <p:spPr>
          <a:xfrm>
            <a:off x="332509" y="1175656"/>
            <a:ext cx="11507190" cy="5075242"/>
          </a:xfrm>
        </p:spPr>
        <p:txBody>
          <a:bodyPr/>
          <a:lstStyle/>
          <a:p>
            <a:pPr marL="0" indent="0">
              <a:buNone/>
            </a:pPr>
            <a:r>
              <a:rPr lang="en-AU" b="1" dirty="0" smtClean="0">
                <a:latin typeface="Times New Roman" panose="02020603050405020304" pitchFamily="18" charset="0"/>
                <a:cs typeface="Times New Roman" panose="02020603050405020304" pitchFamily="18" charset="0"/>
              </a:rPr>
              <a:t>Social class </a:t>
            </a:r>
            <a:r>
              <a:rPr lang="en-AU" dirty="0" smtClean="0">
                <a:latin typeface="Times New Roman" panose="02020603050405020304" pitchFamily="18" charset="0"/>
                <a:cs typeface="Times New Roman" panose="02020603050405020304" pitchFamily="18" charset="0"/>
              </a:rPr>
              <a:t>– relatively permanent and ordered division in a society whose members share similar values, interest and behaviour.</a:t>
            </a:r>
          </a:p>
          <a:p>
            <a:pPr marL="0" indent="0">
              <a:buNone/>
            </a:pPr>
            <a:r>
              <a:rPr lang="en-AU" dirty="0" smtClean="0">
                <a:latin typeface="Times New Roman" panose="02020603050405020304" pitchFamily="18" charset="0"/>
                <a:cs typeface="Times New Roman" panose="02020603050405020304" pitchFamily="18" charset="0"/>
              </a:rPr>
              <a:t>It creates a pecking order or social structure. India has a caste system. </a:t>
            </a:r>
          </a:p>
          <a:p>
            <a:pPr marL="0" indent="0">
              <a:buNone/>
            </a:pPr>
            <a:r>
              <a:rPr lang="en-AU" dirty="0" smtClean="0">
                <a:latin typeface="Times New Roman" panose="02020603050405020304" pitchFamily="18" charset="0"/>
                <a:cs typeface="Times New Roman" panose="02020603050405020304" pitchFamily="18" charset="0"/>
              </a:rPr>
              <a:t>In some society there is a social class of individuals born into a chiefly family.</a:t>
            </a:r>
          </a:p>
          <a:p>
            <a:pPr marL="0" indent="0">
              <a:buNone/>
            </a:pPr>
            <a:r>
              <a:rPr lang="en-AU" dirty="0" smtClean="0">
                <a:latin typeface="Times New Roman" panose="02020603050405020304" pitchFamily="18" charset="0"/>
                <a:cs typeface="Times New Roman" panose="02020603050405020304" pitchFamily="18" charset="0"/>
              </a:rPr>
              <a:t>Most middle-class Ni-Vanuatu are those who have completed university-level education.</a:t>
            </a:r>
          </a:p>
          <a:p>
            <a:pPr marL="0" indent="0">
              <a:buNone/>
            </a:pPr>
            <a:r>
              <a:rPr lang="en-AU" dirty="0" smtClean="0">
                <a:latin typeface="Times New Roman" panose="02020603050405020304" pitchFamily="18" charset="0"/>
                <a:cs typeface="Times New Roman" panose="02020603050405020304" pitchFamily="18" charset="0"/>
              </a:rPr>
              <a:t>For marketers, recognizing that consumers have wants and needs according to their social rankings.</a:t>
            </a:r>
          </a:p>
          <a:p>
            <a:pPr marL="0" indent="0">
              <a:buNone/>
            </a:pPr>
            <a:r>
              <a:rPr lang="en-AU" dirty="0" err="1" smtClean="0">
                <a:latin typeface="Times New Roman" panose="02020603050405020304" pitchFamily="18" charset="0"/>
                <a:cs typeface="Times New Roman" panose="02020603050405020304" pitchFamily="18" charset="0"/>
              </a:rPr>
              <a:t>Eg</a:t>
            </a:r>
            <a:r>
              <a:rPr lang="en-AU" dirty="0" smtClean="0">
                <a:latin typeface="Times New Roman" panose="02020603050405020304" pitchFamily="18" charset="0"/>
                <a:cs typeface="Times New Roman" panose="02020603050405020304" pitchFamily="18" charset="0"/>
              </a:rPr>
              <a:t>: Clothes and food they consume</a:t>
            </a:r>
            <a:endParaRPr lang="en-A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9646322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70252"/>
            <a:ext cx="10515600" cy="474325"/>
          </a:xfrm>
        </p:spPr>
        <p:txBody>
          <a:bodyPr>
            <a:normAutofit fontScale="90000"/>
          </a:bodyPr>
          <a:lstStyle/>
          <a:p>
            <a:pPr algn="ctr"/>
            <a:r>
              <a:rPr lang="en-AU" dirty="0">
                <a:latin typeface="Times New Roman" panose="02020603050405020304" pitchFamily="18" charset="0"/>
                <a:cs typeface="Times New Roman" panose="02020603050405020304" pitchFamily="18" charset="0"/>
              </a:rPr>
              <a:t>Consumer Market Behaviour</a:t>
            </a:r>
            <a:endParaRPr lang="en-AU" dirty="0"/>
          </a:p>
        </p:txBody>
      </p:sp>
      <p:sp>
        <p:nvSpPr>
          <p:cNvPr id="3" name="Content Placeholder 2"/>
          <p:cNvSpPr>
            <a:spLocks noGrp="1"/>
          </p:cNvSpPr>
          <p:nvPr>
            <p:ph idx="1"/>
          </p:nvPr>
        </p:nvSpPr>
        <p:spPr>
          <a:xfrm>
            <a:off x="419725" y="959370"/>
            <a:ext cx="11467475" cy="5621312"/>
          </a:xfrm>
        </p:spPr>
        <p:txBody>
          <a:bodyPr/>
          <a:lstStyle/>
          <a:p>
            <a:pPr marL="0" indent="0">
              <a:buNone/>
            </a:pPr>
            <a:r>
              <a:rPr lang="en-AU" b="1" dirty="0" smtClean="0">
                <a:latin typeface="Times New Roman" panose="02020603050405020304" pitchFamily="18" charset="0"/>
                <a:cs typeface="Times New Roman" panose="02020603050405020304" pitchFamily="18" charset="0"/>
              </a:rPr>
              <a:t>Social Influence </a:t>
            </a:r>
            <a:r>
              <a:rPr lang="en-AU" dirty="0" smtClean="0">
                <a:latin typeface="Times New Roman" panose="02020603050405020304" pitchFamily="18" charset="0"/>
                <a:cs typeface="Times New Roman" panose="02020603050405020304" pitchFamily="18" charset="0"/>
              </a:rPr>
              <a:t>– consumer behaviour is determined by their </a:t>
            </a:r>
            <a:r>
              <a:rPr lang="en-AU" i="1" dirty="0" smtClean="0">
                <a:latin typeface="Times New Roman" panose="02020603050405020304" pitchFamily="18" charset="0"/>
                <a:cs typeface="Times New Roman" panose="02020603050405020304" pitchFamily="18" charset="0"/>
              </a:rPr>
              <a:t>household type</a:t>
            </a:r>
            <a:r>
              <a:rPr lang="en-AU" dirty="0" smtClean="0">
                <a:latin typeface="Times New Roman" panose="02020603050405020304" pitchFamily="18" charset="0"/>
                <a:cs typeface="Times New Roman" panose="02020603050405020304" pitchFamily="18" charset="0"/>
              </a:rPr>
              <a:t>, </a:t>
            </a:r>
            <a:r>
              <a:rPr lang="en-AU" i="1" dirty="0" smtClean="0">
                <a:latin typeface="Times New Roman" panose="02020603050405020304" pitchFamily="18" charset="0"/>
                <a:cs typeface="Times New Roman" panose="02020603050405020304" pitchFamily="18" charset="0"/>
              </a:rPr>
              <a:t>reference group</a:t>
            </a:r>
            <a:r>
              <a:rPr lang="en-AU" dirty="0" smtClean="0">
                <a:latin typeface="Times New Roman" panose="02020603050405020304" pitchFamily="18" charset="0"/>
                <a:cs typeface="Times New Roman" panose="02020603050405020304" pitchFamily="18" charset="0"/>
              </a:rPr>
              <a:t>, </a:t>
            </a:r>
            <a:r>
              <a:rPr lang="en-AU" i="1" dirty="0" smtClean="0">
                <a:latin typeface="Times New Roman" panose="02020603050405020304" pitchFamily="18" charset="0"/>
                <a:cs typeface="Times New Roman" panose="02020603050405020304" pitchFamily="18" charset="0"/>
              </a:rPr>
              <a:t>social roles and</a:t>
            </a:r>
            <a:r>
              <a:rPr lang="en-AU" dirty="0" smtClean="0">
                <a:latin typeface="Times New Roman" panose="02020603050405020304" pitchFamily="18" charset="0"/>
                <a:cs typeface="Times New Roman" panose="02020603050405020304" pitchFamily="18" charset="0"/>
              </a:rPr>
              <a:t> </a:t>
            </a:r>
            <a:r>
              <a:rPr lang="en-AU" i="1" dirty="0" smtClean="0">
                <a:latin typeface="Times New Roman" panose="02020603050405020304" pitchFamily="18" charset="0"/>
                <a:cs typeface="Times New Roman" panose="02020603050405020304" pitchFamily="18" charset="0"/>
              </a:rPr>
              <a:t>status.</a:t>
            </a:r>
            <a:endParaRPr lang="en-AU" dirty="0" smtClean="0">
              <a:latin typeface="Times New Roman" panose="02020603050405020304" pitchFamily="18" charset="0"/>
              <a:cs typeface="Times New Roman" panose="02020603050405020304" pitchFamily="18" charset="0"/>
            </a:endParaRPr>
          </a:p>
          <a:p>
            <a:pPr marL="0" indent="0">
              <a:buNone/>
            </a:pPr>
            <a:r>
              <a:rPr lang="en-AU" b="1" dirty="0" smtClean="0">
                <a:latin typeface="Times New Roman" panose="02020603050405020304" pitchFamily="18" charset="0"/>
                <a:cs typeface="Times New Roman" panose="02020603050405020304" pitchFamily="18" charset="0"/>
              </a:rPr>
              <a:t>Household type </a:t>
            </a:r>
            <a:r>
              <a:rPr lang="en-AU" dirty="0" smtClean="0">
                <a:latin typeface="Times New Roman" panose="02020603050405020304" pitchFamily="18" charset="0"/>
                <a:cs typeface="Times New Roman" panose="02020603050405020304" pitchFamily="18" charset="0"/>
              </a:rPr>
              <a:t>– members of a household influence buyers’ behaviour.</a:t>
            </a:r>
          </a:p>
          <a:p>
            <a:pPr marL="0" indent="0">
              <a:buNone/>
            </a:pPr>
            <a:r>
              <a:rPr lang="en-AU" i="1" u="sng" dirty="0" smtClean="0">
                <a:latin typeface="Times New Roman" panose="02020603050405020304" pitchFamily="18" charset="0"/>
                <a:cs typeface="Times New Roman" panose="02020603050405020304" pitchFamily="18" charset="0"/>
              </a:rPr>
              <a:t>Family of orientation </a:t>
            </a:r>
            <a:r>
              <a:rPr lang="en-AU" dirty="0" smtClean="0">
                <a:latin typeface="Times New Roman" panose="02020603050405020304" pitchFamily="18" charset="0"/>
                <a:cs typeface="Times New Roman" panose="02020603050405020304" pitchFamily="18" charset="0"/>
              </a:rPr>
              <a:t>– the influence impose by the parents – and individuals  acquires orientation towards religion, politics, economics, personal ambition, self-worth, love.</a:t>
            </a:r>
          </a:p>
          <a:p>
            <a:pPr marL="0" indent="0">
              <a:buNone/>
            </a:pPr>
            <a:r>
              <a:rPr lang="en-AU" i="1" u="sng" dirty="0" smtClean="0">
                <a:latin typeface="Times New Roman" panose="02020603050405020304" pitchFamily="18" charset="0"/>
                <a:cs typeface="Times New Roman" panose="02020603050405020304" pitchFamily="18" charset="0"/>
              </a:rPr>
              <a:t>Family of procreation </a:t>
            </a:r>
            <a:r>
              <a:rPr lang="en-AU" dirty="0" smtClean="0">
                <a:latin typeface="Times New Roman" panose="02020603050405020304" pitchFamily="18" charset="0"/>
                <a:cs typeface="Times New Roman" panose="02020603050405020304" pitchFamily="18" charset="0"/>
              </a:rPr>
              <a:t>– buyers’ spouse and children are more influence. The family is priority in their purchases.</a:t>
            </a:r>
          </a:p>
          <a:p>
            <a:pPr marL="0" indent="0">
              <a:buNone/>
            </a:pPr>
            <a:r>
              <a:rPr lang="en-AU" dirty="0" smtClean="0">
                <a:latin typeface="Times New Roman" panose="02020603050405020304" pitchFamily="18" charset="0"/>
                <a:cs typeface="Times New Roman" panose="02020603050405020304" pitchFamily="18" charset="0"/>
              </a:rPr>
              <a:t>Marketers are interested in the buying behaviour of husband, wife, children in purchasing large variety of products and services.</a:t>
            </a:r>
          </a:p>
          <a:p>
            <a:pPr marL="0" indent="0">
              <a:buNone/>
            </a:pPr>
            <a:r>
              <a:rPr lang="en-AU" dirty="0" smtClean="0">
                <a:latin typeface="Times New Roman" panose="02020603050405020304" pitchFamily="18" charset="0"/>
                <a:cs typeface="Times New Roman" panose="02020603050405020304" pitchFamily="18" charset="0"/>
              </a:rPr>
              <a:t>Some roles are changing, especially with working wives.</a:t>
            </a:r>
          </a:p>
          <a:p>
            <a:pPr marL="0" indent="0">
              <a:buNone/>
            </a:pPr>
            <a:endParaRPr lang="en-AU"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3041755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8382"/>
            <a:ext cx="10515600" cy="549275"/>
          </a:xfrm>
        </p:spPr>
        <p:txBody>
          <a:bodyPr>
            <a:normAutofit fontScale="90000"/>
          </a:bodyPr>
          <a:lstStyle/>
          <a:p>
            <a:pPr algn="ctr"/>
            <a:r>
              <a:rPr lang="en-AU" dirty="0">
                <a:latin typeface="Times New Roman" panose="02020603050405020304" pitchFamily="18" charset="0"/>
                <a:cs typeface="Times New Roman" panose="02020603050405020304" pitchFamily="18" charset="0"/>
              </a:rPr>
              <a:t>Consumer Market Behaviour</a:t>
            </a:r>
            <a:endParaRPr lang="en-AU" dirty="0"/>
          </a:p>
        </p:txBody>
      </p:sp>
      <p:sp>
        <p:nvSpPr>
          <p:cNvPr id="3" name="Content Placeholder 2"/>
          <p:cNvSpPr>
            <a:spLocks noGrp="1"/>
          </p:cNvSpPr>
          <p:nvPr>
            <p:ph idx="1"/>
          </p:nvPr>
        </p:nvSpPr>
        <p:spPr>
          <a:xfrm>
            <a:off x="362857" y="972457"/>
            <a:ext cx="11480800" cy="5660572"/>
          </a:xfrm>
        </p:spPr>
        <p:txBody>
          <a:bodyPr>
            <a:normAutofit lnSpcReduction="10000"/>
          </a:bodyPr>
          <a:lstStyle/>
          <a:p>
            <a:pPr marL="0" indent="0">
              <a:buNone/>
            </a:pPr>
            <a:r>
              <a:rPr lang="en-AU" b="1" dirty="0" smtClean="0">
                <a:latin typeface="Times New Roman" panose="02020603050405020304" pitchFamily="18" charset="0"/>
                <a:cs typeface="Times New Roman" panose="02020603050405020304" pitchFamily="18" charset="0"/>
              </a:rPr>
              <a:t>Groups</a:t>
            </a:r>
            <a:r>
              <a:rPr lang="en-AU" dirty="0" smtClean="0">
                <a:latin typeface="Times New Roman" panose="02020603050405020304" pitchFamily="18" charset="0"/>
                <a:cs typeface="Times New Roman" panose="02020603050405020304" pitchFamily="18" charset="0"/>
              </a:rPr>
              <a:t> – have direct influence on a person’s behaviour, to which a person belongs. The group one belongs to, they are known as </a:t>
            </a:r>
            <a:r>
              <a:rPr lang="en-AU" b="1" i="1" dirty="0" smtClean="0">
                <a:latin typeface="Times New Roman" panose="02020603050405020304" pitchFamily="18" charset="0"/>
                <a:cs typeface="Times New Roman" panose="02020603050405020304" pitchFamily="18" charset="0"/>
              </a:rPr>
              <a:t>membership groups</a:t>
            </a:r>
            <a:r>
              <a:rPr lang="en-AU" dirty="0" smtClean="0">
                <a:latin typeface="Times New Roman" panose="02020603050405020304" pitchFamily="18" charset="0"/>
                <a:cs typeface="Times New Roman" panose="02020603050405020304" pitchFamily="18" charset="0"/>
              </a:rPr>
              <a:t>. They range from family, friends neighbour (primary groups), to more formal groups, such as religious groups, professional association, trade unions (</a:t>
            </a:r>
            <a:r>
              <a:rPr lang="en-AU" b="1" i="1" dirty="0" smtClean="0">
                <a:latin typeface="Times New Roman" panose="02020603050405020304" pitchFamily="18" charset="0"/>
                <a:cs typeface="Times New Roman" panose="02020603050405020304" pitchFamily="18" charset="0"/>
              </a:rPr>
              <a:t>secondary groups</a:t>
            </a:r>
            <a:r>
              <a:rPr lang="en-AU" dirty="0" smtClean="0">
                <a:latin typeface="Times New Roman" panose="02020603050405020304" pitchFamily="18" charset="0"/>
                <a:cs typeface="Times New Roman" panose="02020603050405020304" pitchFamily="18" charset="0"/>
              </a:rPr>
              <a:t>), are more formal and less interaction.</a:t>
            </a:r>
          </a:p>
          <a:p>
            <a:pPr marL="0" indent="0">
              <a:buNone/>
            </a:pPr>
            <a:r>
              <a:rPr lang="en-AU" b="1" dirty="0" smtClean="0">
                <a:latin typeface="Times New Roman" panose="02020603050405020304" pitchFamily="18" charset="0"/>
                <a:cs typeface="Times New Roman" panose="02020603050405020304" pitchFamily="18" charset="0"/>
              </a:rPr>
              <a:t>Reference group</a:t>
            </a:r>
            <a:r>
              <a:rPr lang="en-AU" dirty="0" smtClean="0">
                <a:latin typeface="Times New Roman" panose="02020603050405020304" pitchFamily="18" charset="0"/>
                <a:cs typeface="Times New Roman" panose="02020603050405020304" pitchFamily="18" charset="0"/>
              </a:rPr>
              <a:t>: groups that have a direct (face-to-face) or indirect influence on a person’s attitude and behaviour. </a:t>
            </a:r>
          </a:p>
          <a:p>
            <a:pPr marL="0" indent="0">
              <a:buNone/>
            </a:pPr>
            <a:r>
              <a:rPr lang="en-AU" dirty="0" smtClean="0">
                <a:latin typeface="Times New Roman" panose="02020603050405020304" pitchFamily="18" charset="0"/>
                <a:cs typeface="Times New Roman" panose="02020603050405020304" pitchFamily="18" charset="0"/>
              </a:rPr>
              <a:t>Marketers want to identify reference group for their target market.</a:t>
            </a:r>
          </a:p>
          <a:p>
            <a:pPr marL="0" indent="0">
              <a:buNone/>
            </a:pPr>
            <a:r>
              <a:rPr lang="en-AU" u="sng" dirty="0" smtClean="0">
                <a:latin typeface="Times New Roman" panose="02020603050405020304" pitchFamily="18" charset="0"/>
                <a:cs typeface="Times New Roman" panose="02020603050405020304" pitchFamily="18" charset="0"/>
              </a:rPr>
              <a:t>Reference group influence people in 3 ways:</a:t>
            </a:r>
          </a:p>
          <a:p>
            <a:r>
              <a:rPr lang="en-AU" dirty="0" smtClean="0">
                <a:latin typeface="Times New Roman" panose="02020603050405020304" pitchFamily="18" charset="0"/>
                <a:cs typeface="Times New Roman" panose="02020603050405020304" pitchFamily="18" charset="0"/>
              </a:rPr>
              <a:t>Expose people to new behaviour and lifestyles</a:t>
            </a:r>
          </a:p>
          <a:p>
            <a:r>
              <a:rPr lang="en-AU" dirty="0" smtClean="0">
                <a:latin typeface="Times New Roman" panose="02020603050405020304" pitchFamily="18" charset="0"/>
                <a:cs typeface="Times New Roman" panose="02020603050405020304" pitchFamily="18" charset="0"/>
              </a:rPr>
              <a:t>Influence people’s attitude and self-concept (fit-in)</a:t>
            </a:r>
          </a:p>
          <a:p>
            <a:r>
              <a:rPr lang="en-AU" dirty="0" smtClean="0">
                <a:latin typeface="Times New Roman" panose="02020603050405020304" pitchFamily="18" charset="0"/>
                <a:cs typeface="Times New Roman" panose="02020603050405020304" pitchFamily="18" charset="0"/>
              </a:rPr>
              <a:t>Generate pressure to conform, which influence choices of products and brands choices.</a:t>
            </a:r>
            <a:endParaRPr lang="en-A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3466199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6600" y="145142"/>
            <a:ext cx="10515600" cy="566057"/>
          </a:xfrm>
        </p:spPr>
        <p:txBody>
          <a:bodyPr>
            <a:normAutofit fontScale="90000"/>
          </a:bodyPr>
          <a:lstStyle/>
          <a:p>
            <a:pPr algn="ctr"/>
            <a:r>
              <a:rPr lang="en-AU" dirty="0">
                <a:latin typeface="Times New Roman" panose="02020603050405020304" pitchFamily="18" charset="0"/>
                <a:cs typeface="Times New Roman" panose="02020603050405020304" pitchFamily="18" charset="0"/>
              </a:rPr>
              <a:t>Consumer Market Behaviour</a:t>
            </a:r>
            <a:endParaRPr lang="en-AU" dirty="0"/>
          </a:p>
        </p:txBody>
      </p:sp>
      <p:sp>
        <p:nvSpPr>
          <p:cNvPr id="3" name="Content Placeholder 2"/>
          <p:cNvSpPr>
            <a:spLocks noGrp="1"/>
          </p:cNvSpPr>
          <p:nvPr>
            <p:ph idx="1"/>
          </p:nvPr>
        </p:nvSpPr>
        <p:spPr>
          <a:xfrm>
            <a:off x="333829" y="1088571"/>
            <a:ext cx="11596913" cy="5544458"/>
          </a:xfrm>
        </p:spPr>
        <p:txBody>
          <a:bodyPr/>
          <a:lstStyle/>
          <a:p>
            <a:pPr marL="0" indent="0">
              <a:buNone/>
            </a:pPr>
            <a:r>
              <a:rPr lang="en-AU" dirty="0">
                <a:latin typeface="Times New Roman" panose="02020603050405020304" pitchFamily="18" charset="0"/>
                <a:cs typeface="Times New Roman" panose="02020603050405020304" pitchFamily="18" charset="0"/>
              </a:rPr>
              <a:t>M</a:t>
            </a:r>
            <a:r>
              <a:rPr lang="en-AU" dirty="0" smtClean="0">
                <a:latin typeface="Times New Roman" panose="02020603050405020304" pitchFamily="18" charset="0"/>
                <a:cs typeface="Times New Roman" panose="02020603050405020304" pitchFamily="18" charset="0"/>
              </a:rPr>
              <a:t>arketers must try and find out how to reach opinion leaders in the reference group.</a:t>
            </a:r>
          </a:p>
          <a:p>
            <a:pPr marL="0" indent="0">
              <a:buNone/>
            </a:pPr>
            <a:r>
              <a:rPr lang="en-AU" b="1" dirty="0" smtClean="0">
                <a:latin typeface="Times New Roman" panose="02020603050405020304" pitchFamily="18" charset="0"/>
                <a:cs typeface="Times New Roman" panose="02020603050405020304" pitchFamily="18" charset="0"/>
              </a:rPr>
              <a:t>Opinion leaders </a:t>
            </a:r>
            <a:r>
              <a:rPr lang="en-AU" dirty="0" smtClean="0">
                <a:latin typeface="Times New Roman" panose="02020603050405020304" pitchFamily="18" charset="0"/>
                <a:cs typeface="Times New Roman" panose="02020603050405020304" pitchFamily="18" charset="0"/>
              </a:rPr>
              <a:t>– people in the reference group, due to their special skills, knowledge, personality, </a:t>
            </a:r>
            <a:r>
              <a:rPr lang="en-AU" dirty="0" err="1" smtClean="0">
                <a:latin typeface="Times New Roman" panose="02020603050405020304" pitchFamily="18" charset="0"/>
                <a:cs typeface="Times New Roman" panose="02020603050405020304" pitchFamily="18" charset="0"/>
              </a:rPr>
              <a:t>etc</a:t>
            </a:r>
            <a:r>
              <a:rPr lang="en-AU" dirty="0" smtClean="0">
                <a:latin typeface="Times New Roman" panose="02020603050405020304" pitchFamily="18" charset="0"/>
                <a:cs typeface="Times New Roman" panose="02020603050405020304" pitchFamily="18" charset="0"/>
              </a:rPr>
              <a:t> exert influence on others. </a:t>
            </a:r>
            <a:r>
              <a:rPr lang="en-AU" dirty="0" err="1" smtClean="0">
                <a:latin typeface="Times New Roman" panose="02020603050405020304" pitchFamily="18" charset="0"/>
                <a:cs typeface="Times New Roman" panose="02020603050405020304" pitchFamily="18" charset="0"/>
              </a:rPr>
              <a:t>Eg</a:t>
            </a:r>
            <a:r>
              <a:rPr lang="en-AU" dirty="0" smtClean="0">
                <a:latin typeface="Times New Roman" panose="02020603050405020304" pitchFamily="18" charset="0"/>
                <a:cs typeface="Times New Roman" panose="02020603050405020304" pitchFamily="18" charset="0"/>
              </a:rPr>
              <a:t> sports personality, etc.</a:t>
            </a:r>
          </a:p>
          <a:p>
            <a:pPr marL="0" indent="0">
              <a:buNone/>
            </a:pPr>
            <a:endParaRPr lang="en-AU" dirty="0">
              <a:latin typeface="Times New Roman" panose="02020603050405020304" pitchFamily="18" charset="0"/>
              <a:cs typeface="Times New Roman" panose="02020603050405020304" pitchFamily="18" charset="0"/>
            </a:endParaRPr>
          </a:p>
          <a:p>
            <a:pPr marL="0" indent="0">
              <a:buNone/>
            </a:pPr>
            <a:r>
              <a:rPr lang="en-AU" b="1" dirty="0" smtClean="0">
                <a:latin typeface="Times New Roman" panose="02020603050405020304" pitchFamily="18" charset="0"/>
                <a:cs typeface="Times New Roman" panose="02020603050405020304" pitchFamily="18" charset="0"/>
              </a:rPr>
              <a:t>Roles and Status </a:t>
            </a:r>
            <a:r>
              <a:rPr lang="en-AU" dirty="0" smtClean="0">
                <a:latin typeface="Times New Roman" panose="02020603050405020304" pitchFamily="18" charset="0"/>
                <a:cs typeface="Times New Roman" panose="02020603050405020304" pitchFamily="18" charset="0"/>
              </a:rPr>
              <a:t>– our positions in the different groups we belong to is defined by roles and status. A woman is a daughter with her parents, a wife and mother with her family, relations manager in her employment.</a:t>
            </a:r>
          </a:p>
          <a:p>
            <a:pPr marL="0" indent="0">
              <a:buNone/>
            </a:pPr>
            <a:r>
              <a:rPr lang="en-AU" dirty="0" smtClean="0">
                <a:latin typeface="Times New Roman" panose="02020603050405020304" pitchFamily="18" charset="0"/>
                <a:cs typeface="Times New Roman" panose="02020603050405020304" pitchFamily="18" charset="0"/>
              </a:rPr>
              <a:t>Roles determine what an individual does, which influences buying behaviour. Status reflects the esteem given to the individual by the society. So they consume products that reflect their roles and status.</a:t>
            </a:r>
            <a:endParaRPr lang="en-A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444422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0293"/>
            <a:ext cx="10515600" cy="474324"/>
          </a:xfrm>
        </p:spPr>
        <p:txBody>
          <a:bodyPr>
            <a:normAutofit fontScale="90000"/>
          </a:bodyPr>
          <a:lstStyle/>
          <a:p>
            <a:pPr algn="ctr"/>
            <a:r>
              <a:rPr lang="en-AU" dirty="0">
                <a:latin typeface="Times New Roman" panose="02020603050405020304" pitchFamily="18" charset="0"/>
                <a:cs typeface="Times New Roman" panose="02020603050405020304" pitchFamily="18" charset="0"/>
              </a:rPr>
              <a:t>Consumer Market Behaviour</a:t>
            </a:r>
            <a:endParaRPr lang="en-AU" dirty="0"/>
          </a:p>
        </p:txBody>
      </p:sp>
      <p:sp>
        <p:nvSpPr>
          <p:cNvPr id="3" name="Content Placeholder 2"/>
          <p:cNvSpPr>
            <a:spLocks noGrp="1"/>
          </p:cNvSpPr>
          <p:nvPr>
            <p:ph idx="1"/>
          </p:nvPr>
        </p:nvSpPr>
        <p:spPr>
          <a:xfrm>
            <a:off x="284813" y="929389"/>
            <a:ext cx="11647357" cy="5039611"/>
          </a:xfrm>
        </p:spPr>
        <p:txBody>
          <a:bodyPr/>
          <a:lstStyle/>
          <a:p>
            <a:pPr marL="0" indent="0">
              <a:buNone/>
            </a:pPr>
            <a:r>
              <a:rPr lang="en-AU" b="1" dirty="0" smtClean="0">
                <a:latin typeface="Times New Roman" panose="02020603050405020304" pitchFamily="18" charset="0"/>
                <a:cs typeface="Times New Roman" panose="02020603050405020304" pitchFamily="18" charset="0"/>
              </a:rPr>
              <a:t>Roles in the Buying Process </a:t>
            </a:r>
            <a:endParaRPr lang="en-AU" dirty="0">
              <a:latin typeface="Times New Roman" panose="02020603050405020304" pitchFamily="18" charset="0"/>
              <a:cs typeface="Times New Roman" panose="02020603050405020304" pitchFamily="18" charset="0"/>
            </a:endParaRPr>
          </a:p>
          <a:p>
            <a:pPr marL="0" indent="0">
              <a:buNone/>
            </a:pPr>
            <a:r>
              <a:rPr lang="en-AU" dirty="0" smtClean="0">
                <a:latin typeface="Times New Roman" panose="02020603050405020304" pitchFamily="18" charset="0"/>
                <a:cs typeface="Times New Roman" panose="02020603050405020304" pitchFamily="18" charset="0"/>
              </a:rPr>
              <a:t>Who makes the buying decision and what roles each one makes? </a:t>
            </a:r>
          </a:p>
          <a:p>
            <a:pPr marL="0" indent="0">
              <a:buNone/>
            </a:pPr>
            <a:r>
              <a:rPr lang="en-AU" dirty="0" smtClean="0">
                <a:latin typeface="Times New Roman" panose="02020603050405020304" pitchFamily="18" charset="0"/>
                <a:cs typeface="Times New Roman" panose="02020603050405020304" pitchFamily="18" charset="0"/>
              </a:rPr>
              <a:t>Individuals in the buying process may be:</a:t>
            </a:r>
          </a:p>
          <a:p>
            <a:pPr lvl="1"/>
            <a:r>
              <a:rPr lang="en-AU" b="1" i="1" dirty="0" smtClean="0">
                <a:latin typeface="Times New Roman" panose="02020603050405020304" pitchFamily="18" charset="0"/>
                <a:cs typeface="Times New Roman" panose="02020603050405020304" pitchFamily="18" charset="0"/>
              </a:rPr>
              <a:t>Initiator</a:t>
            </a:r>
            <a:r>
              <a:rPr lang="en-AU" dirty="0" smtClean="0">
                <a:latin typeface="Times New Roman" panose="02020603050405020304" pitchFamily="18" charset="0"/>
                <a:cs typeface="Times New Roman" panose="02020603050405020304" pitchFamily="18" charset="0"/>
              </a:rPr>
              <a:t> – person who first comes up with the idea to buy a particular product/service.</a:t>
            </a:r>
          </a:p>
          <a:p>
            <a:pPr lvl="1"/>
            <a:r>
              <a:rPr lang="en-AU" b="1" i="1" dirty="0">
                <a:latin typeface="Times New Roman" panose="02020603050405020304" pitchFamily="18" charset="0"/>
                <a:cs typeface="Times New Roman" panose="02020603050405020304" pitchFamily="18" charset="0"/>
              </a:rPr>
              <a:t>Influencer</a:t>
            </a:r>
            <a:r>
              <a:rPr lang="en-AU" dirty="0" smtClean="0">
                <a:latin typeface="Times New Roman" panose="02020603050405020304" pitchFamily="18" charset="0"/>
                <a:cs typeface="Times New Roman" panose="02020603050405020304" pitchFamily="18" charset="0"/>
              </a:rPr>
              <a:t> – person whose advice or views carry some weight leading to the buying decision.</a:t>
            </a:r>
          </a:p>
          <a:p>
            <a:pPr lvl="1"/>
            <a:r>
              <a:rPr lang="en-AU" b="1" i="1" dirty="0">
                <a:latin typeface="Times New Roman" panose="02020603050405020304" pitchFamily="18" charset="0"/>
                <a:cs typeface="Times New Roman" panose="02020603050405020304" pitchFamily="18" charset="0"/>
              </a:rPr>
              <a:t>Decider</a:t>
            </a:r>
            <a:r>
              <a:rPr lang="en-AU" dirty="0" smtClean="0">
                <a:latin typeface="Times New Roman" panose="02020603050405020304" pitchFamily="18" charset="0"/>
                <a:cs typeface="Times New Roman" panose="02020603050405020304" pitchFamily="18" charset="0"/>
              </a:rPr>
              <a:t> – person who makes the buying decision, or part of it  -  whether to buy, what to buy, how to buy and where to buy.</a:t>
            </a:r>
          </a:p>
          <a:p>
            <a:pPr lvl="1"/>
            <a:r>
              <a:rPr lang="en-AU" b="1" i="1" dirty="0">
                <a:latin typeface="Times New Roman" panose="02020603050405020304" pitchFamily="18" charset="0"/>
                <a:cs typeface="Times New Roman" panose="02020603050405020304" pitchFamily="18" charset="0"/>
              </a:rPr>
              <a:t>Buyer</a:t>
            </a:r>
            <a:r>
              <a:rPr lang="en-AU" dirty="0" smtClean="0">
                <a:latin typeface="Times New Roman" panose="02020603050405020304" pitchFamily="18" charset="0"/>
                <a:cs typeface="Times New Roman" panose="02020603050405020304" pitchFamily="18" charset="0"/>
              </a:rPr>
              <a:t> – person who makes the actual payment.</a:t>
            </a:r>
          </a:p>
          <a:p>
            <a:pPr lvl="1"/>
            <a:r>
              <a:rPr lang="en-AU" b="1" i="1" dirty="0">
                <a:latin typeface="Times New Roman" panose="02020603050405020304" pitchFamily="18" charset="0"/>
                <a:cs typeface="Times New Roman" panose="02020603050405020304" pitchFamily="18" charset="0"/>
              </a:rPr>
              <a:t>User</a:t>
            </a:r>
            <a:r>
              <a:rPr lang="en-AU" dirty="0" smtClean="0">
                <a:latin typeface="Times New Roman" panose="02020603050405020304" pitchFamily="18" charset="0"/>
                <a:cs typeface="Times New Roman" panose="02020603050405020304" pitchFamily="18" charset="0"/>
              </a:rPr>
              <a:t> – person who consumes or uses the product/service.</a:t>
            </a:r>
          </a:p>
          <a:p>
            <a:pPr lvl="1"/>
            <a:endParaRPr lang="en-AU" dirty="0">
              <a:latin typeface="Times New Roman" panose="02020603050405020304" pitchFamily="18" charset="0"/>
              <a:cs typeface="Times New Roman" panose="02020603050405020304" pitchFamily="18" charset="0"/>
            </a:endParaRPr>
          </a:p>
          <a:p>
            <a:pPr marL="457200" lvl="1" indent="0">
              <a:buNone/>
            </a:pPr>
            <a:endParaRPr lang="en-AU" dirty="0" smtClean="0">
              <a:latin typeface="Times New Roman" panose="02020603050405020304" pitchFamily="18" charset="0"/>
              <a:cs typeface="Times New Roman" panose="02020603050405020304" pitchFamily="18" charset="0"/>
            </a:endParaRPr>
          </a:p>
          <a:p>
            <a:pPr lvl="1"/>
            <a:endParaRPr lang="en-A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5157660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1125"/>
            <a:ext cx="10515600" cy="485775"/>
          </a:xfrm>
        </p:spPr>
        <p:txBody>
          <a:bodyPr>
            <a:normAutofit fontScale="90000"/>
          </a:bodyPr>
          <a:lstStyle/>
          <a:p>
            <a:pPr algn="ctr"/>
            <a:r>
              <a:rPr lang="en-AU" dirty="0">
                <a:latin typeface="Times New Roman" panose="02020603050405020304" pitchFamily="18" charset="0"/>
                <a:cs typeface="Times New Roman" panose="02020603050405020304" pitchFamily="18" charset="0"/>
              </a:rPr>
              <a:t>Consumer Market Behaviour</a:t>
            </a:r>
            <a:endParaRPr lang="en-AU" dirty="0"/>
          </a:p>
        </p:txBody>
      </p:sp>
      <p:sp>
        <p:nvSpPr>
          <p:cNvPr id="3" name="Content Placeholder 2"/>
          <p:cNvSpPr>
            <a:spLocks noGrp="1"/>
          </p:cNvSpPr>
          <p:nvPr>
            <p:ph idx="1"/>
          </p:nvPr>
        </p:nvSpPr>
        <p:spPr>
          <a:xfrm>
            <a:off x="355600" y="1066800"/>
            <a:ext cx="11518900" cy="5537200"/>
          </a:xfrm>
        </p:spPr>
        <p:txBody>
          <a:bodyPr/>
          <a:lstStyle/>
          <a:p>
            <a:pPr marL="0" indent="0">
              <a:buNone/>
            </a:pPr>
            <a:r>
              <a:rPr lang="en-AU" b="1" dirty="0" smtClean="0">
                <a:latin typeface="Times New Roman" panose="02020603050405020304" pitchFamily="18" charset="0"/>
                <a:cs typeface="Times New Roman" panose="02020603050405020304" pitchFamily="18" charset="0"/>
              </a:rPr>
              <a:t>Types of Buying Decision Behaviour</a:t>
            </a:r>
          </a:p>
          <a:p>
            <a:pPr marL="0" indent="0">
              <a:buNone/>
            </a:pPr>
            <a:r>
              <a:rPr lang="en-AU" dirty="0" smtClean="0">
                <a:latin typeface="Times New Roman" panose="02020603050405020304" pitchFamily="18" charset="0"/>
                <a:cs typeface="Times New Roman" panose="02020603050405020304" pitchFamily="18" charset="0"/>
              </a:rPr>
              <a:t>Consumers buying decisions varies with the type of purchases they make.</a:t>
            </a:r>
          </a:p>
          <a:p>
            <a:pPr lvl="1"/>
            <a:r>
              <a:rPr lang="en-AU" b="1" i="1" dirty="0" smtClean="0">
                <a:latin typeface="Times New Roman" panose="02020603050405020304" pitchFamily="18" charset="0"/>
                <a:cs typeface="Times New Roman" panose="02020603050405020304" pitchFamily="18" charset="0"/>
              </a:rPr>
              <a:t>Complex buying behaviour </a:t>
            </a:r>
            <a:r>
              <a:rPr lang="en-AU" dirty="0" smtClean="0">
                <a:latin typeface="Times New Roman" panose="02020603050405020304" pitchFamily="18" charset="0"/>
                <a:cs typeface="Times New Roman" panose="02020603050405020304" pitchFamily="18" charset="0"/>
              </a:rPr>
              <a:t>– in situations where consumer involvement is high and they see significant differences in the different available brands…purchase is expensive, risky, infrequent purchases or highly self-expressive. Consumer has to be familiar with the product category.</a:t>
            </a:r>
          </a:p>
          <a:p>
            <a:pPr lvl="1"/>
            <a:r>
              <a:rPr lang="en-AU" b="1" i="1" dirty="0" smtClean="0">
                <a:latin typeface="Times New Roman" panose="02020603050405020304" pitchFamily="18" charset="0"/>
                <a:cs typeface="Times New Roman" panose="02020603050405020304" pitchFamily="18" charset="0"/>
              </a:rPr>
              <a:t>Dissonance-reducing buying behaviour </a:t>
            </a:r>
            <a:r>
              <a:rPr lang="en-AU" dirty="0" smtClean="0">
                <a:latin typeface="Times New Roman" panose="02020603050405020304" pitchFamily="18" charset="0"/>
                <a:cs typeface="Times New Roman" panose="02020603050405020304" pitchFamily="18" charset="0"/>
              </a:rPr>
              <a:t>– high consumer involvement and there is few differences amongst existing brands. After purchase, buyer may experience discomfort because certain disadvantage may be avoided if another brand was bought instead. So marketer often offer buyers an after-sale communication to avoid such experiences.</a:t>
            </a:r>
          </a:p>
          <a:p>
            <a:pPr lvl="1"/>
            <a:r>
              <a:rPr lang="en-AU" b="1" i="1" dirty="0" smtClean="0">
                <a:latin typeface="Times New Roman" panose="02020603050405020304" pitchFamily="18" charset="0"/>
                <a:cs typeface="Times New Roman" panose="02020603050405020304" pitchFamily="18" charset="0"/>
              </a:rPr>
              <a:t>Habitual buying behaviour </a:t>
            </a:r>
            <a:r>
              <a:rPr lang="en-AU" dirty="0" smtClean="0">
                <a:latin typeface="Times New Roman" panose="02020603050405020304" pitchFamily="18" charset="0"/>
                <a:cs typeface="Times New Roman" panose="02020603050405020304" pitchFamily="18" charset="0"/>
              </a:rPr>
              <a:t>– there is low consumer involvement with few significant brand differences. Buyers simply rich for a brand, and continuing to do so out of habit, instead of brand loyalty.</a:t>
            </a:r>
          </a:p>
          <a:p>
            <a:pPr marL="0" indent="0">
              <a:buNone/>
            </a:pPr>
            <a:endParaRPr lang="en-AU" dirty="0">
              <a:latin typeface="Times New Roman" panose="02020603050405020304" pitchFamily="18" charset="0"/>
              <a:cs typeface="Times New Roman" panose="02020603050405020304" pitchFamily="18" charset="0"/>
            </a:endParaRPr>
          </a:p>
          <a:p>
            <a:pPr marL="0" indent="0">
              <a:buNone/>
            </a:pPr>
            <a:endParaRPr lang="en-AU" dirty="0" smtClean="0">
              <a:latin typeface="Times New Roman" panose="02020603050405020304" pitchFamily="18" charset="0"/>
              <a:cs typeface="Times New Roman" panose="02020603050405020304" pitchFamily="18" charset="0"/>
            </a:endParaRPr>
          </a:p>
          <a:p>
            <a:pPr marL="0" indent="0">
              <a:buNone/>
            </a:pPr>
            <a:endParaRPr lang="en-AU" dirty="0">
              <a:latin typeface="Times New Roman" panose="02020603050405020304" pitchFamily="18" charset="0"/>
              <a:cs typeface="Times New Roman" panose="02020603050405020304" pitchFamily="18" charset="0"/>
            </a:endParaRPr>
          </a:p>
          <a:p>
            <a:pPr marL="0" indent="0">
              <a:buNone/>
            </a:pPr>
            <a:endParaRPr lang="en-AU" dirty="0" smtClean="0">
              <a:latin typeface="Times New Roman" panose="02020603050405020304" pitchFamily="18" charset="0"/>
              <a:cs typeface="Times New Roman" panose="02020603050405020304" pitchFamily="18" charset="0"/>
            </a:endParaRPr>
          </a:p>
          <a:p>
            <a:pPr marL="0" indent="0">
              <a:buNone/>
            </a:pPr>
            <a:endParaRPr lang="en-AU" dirty="0">
              <a:latin typeface="Times New Roman" panose="02020603050405020304" pitchFamily="18" charset="0"/>
              <a:cs typeface="Times New Roman" panose="02020603050405020304" pitchFamily="18" charset="0"/>
            </a:endParaRPr>
          </a:p>
          <a:p>
            <a:pPr marL="0" indent="0">
              <a:buNone/>
            </a:pPr>
            <a:endParaRPr lang="en-AU" dirty="0" smtClean="0">
              <a:latin typeface="Times New Roman" panose="02020603050405020304" pitchFamily="18" charset="0"/>
              <a:cs typeface="Times New Roman" panose="02020603050405020304" pitchFamily="18" charset="0"/>
            </a:endParaRPr>
          </a:p>
          <a:p>
            <a:pPr marL="0" indent="0">
              <a:buNone/>
            </a:pPr>
            <a:endParaRPr lang="en-AU" dirty="0">
              <a:latin typeface="Times New Roman" panose="02020603050405020304" pitchFamily="18" charset="0"/>
              <a:cs typeface="Times New Roman" panose="02020603050405020304" pitchFamily="18" charset="0"/>
            </a:endParaRPr>
          </a:p>
          <a:p>
            <a:pPr marL="0" indent="0">
              <a:buNone/>
            </a:pPr>
            <a:endParaRPr lang="en-AU"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7507805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23825"/>
            <a:ext cx="10515600" cy="434975"/>
          </a:xfrm>
        </p:spPr>
        <p:txBody>
          <a:bodyPr>
            <a:normAutofit fontScale="90000"/>
          </a:bodyPr>
          <a:lstStyle/>
          <a:p>
            <a:pPr algn="ctr"/>
            <a:r>
              <a:rPr lang="en-AU" dirty="0">
                <a:latin typeface="Times New Roman" panose="02020603050405020304" pitchFamily="18" charset="0"/>
                <a:cs typeface="Times New Roman" panose="02020603050405020304" pitchFamily="18" charset="0"/>
              </a:rPr>
              <a:t>Consumer Market Behaviour</a:t>
            </a:r>
            <a:endParaRPr lang="en-AU" dirty="0"/>
          </a:p>
        </p:txBody>
      </p:sp>
      <p:sp>
        <p:nvSpPr>
          <p:cNvPr id="3" name="Content Placeholder 2"/>
          <p:cNvSpPr>
            <a:spLocks noGrp="1"/>
          </p:cNvSpPr>
          <p:nvPr>
            <p:ph idx="1"/>
          </p:nvPr>
        </p:nvSpPr>
        <p:spPr>
          <a:xfrm>
            <a:off x="317500" y="774700"/>
            <a:ext cx="11645900" cy="5880100"/>
          </a:xfrm>
        </p:spPr>
        <p:txBody>
          <a:bodyPr/>
          <a:lstStyle/>
          <a:p>
            <a:r>
              <a:rPr lang="en-AU" b="1" i="1" dirty="0" smtClean="0">
                <a:latin typeface="Times New Roman" panose="02020603050405020304" pitchFamily="18" charset="0"/>
                <a:cs typeface="Times New Roman" panose="02020603050405020304" pitchFamily="18" charset="0"/>
              </a:rPr>
              <a:t>Variety-seeking buying behaviour </a:t>
            </a:r>
            <a:r>
              <a:rPr lang="en-AU" dirty="0" smtClean="0">
                <a:latin typeface="Times New Roman" panose="02020603050405020304" pitchFamily="18" charset="0"/>
                <a:cs typeface="Times New Roman" panose="02020603050405020304" pitchFamily="18" charset="0"/>
              </a:rPr>
              <a:t>– there is low consumer involvement but buyer is aware of different existing brands. The consumer consumes a particular brand and the next purchase the same product is bought but of a different brand. The marketing strategy is to encourage habitual buying by offering different brands at lower prices, special deals, coupons, free samples etc. to consumers.</a:t>
            </a:r>
          </a:p>
          <a:p>
            <a:pPr marL="0" indent="0">
              <a:buNone/>
            </a:pPr>
            <a:endParaRPr lang="en-AU" dirty="0" smtClean="0">
              <a:latin typeface="Times New Roman" panose="02020603050405020304" pitchFamily="18" charset="0"/>
              <a:cs typeface="Times New Roman" panose="02020603050405020304" pitchFamily="18" charset="0"/>
            </a:endParaRPr>
          </a:p>
          <a:p>
            <a:pPr marL="0" indent="0">
              <a:buNone/>
            </a:pPr>
            <a:r>
              <a:rPr lang="en-AU" b="1" dirty="0" smtClean="0">
                <a:latin typeface="Times New Roman" panose="02020603050405020304" pitchFamily="18" charset="0"/>
                <a:cs typeface="Times New Roman" panose="02020603050405020304" pitchFamily="18" charset="0"/>
              </a:rPr>
              <a:t>The Buyer Decision Process</a:t>
            </a:r>
          </a:p>
          <a:p>
            <a:pPr marL="0" indent="0">
              <a:buNone/>
            </a:pPr>
            <a:r>
              <a:rPr lang="en-AU" dirty="0" smtClean="0">
                <a:latin typeface="Times New Roman" panose="02020603050405020304" pitchFamily="18" charset="0"/>
                <a:cs typeface="Times New Roman" panose="02020603050405020304" pitchFamily="18" charset="0"/>
              </a:rPr>
              <a:t>There are stages which buyers go through to reach a buying decision. The five stages are: </a:t>
            </a:r>
            <a:r>
              <a:rPr lang="en-AU" i="1" u="sng" dirty="0" smtClean="0">
                <a:latin typeface="Times New Roman" panose="02020603050405020304" pitchFamily="18" charset="0"/>
                <a:cs typeface="Times New Roman" panose="02020603050405020304" pitchFamily="18" charset="0"/>
              </a:rPr>
              <a:t>need recognition</a:t>
            </a:r>
            <a:r>
              <a:rPr lang="en-AU" i="1" dirty="0" smtClean="0">
                <a:latin typeface="Times New Roman" panose="02020603050405020304" pitchFamily="18" charset="0"/>
                <a:cs typeface="Times New Roman" panose="02020603050405020304" pitchFamily="18" charset="0"/>
              </a:rPr>
              <a:t>, </a:t>
            </a:r>
            <a:r>
              <a:rPr lang="en-AU" i="1" u="sng" dirty="0" smtClean="0">
                <a:latin typeface="Times New Roman" panose="02020603050405020304" pitchFamily="18" charset="0"/>
                <a:cs typeface="Times New Roman" panose="02020603050405020304" pitchFamily="18" charset="0"/>
              </a:rPr>
              <a:t>information search</a:t>
            </a:r>
            <a:r>
              <a:rPr lang="en-AU" i="1" dirty="0" smtClean="0">
                <a:latin typeface="Times New Roman" panose="02020603050405020304" pitchFamily="18" charset="0"/>
                <a:cs typeface="Times New Roman" panose="02020603050405020304" pitchFamily="18" charset="0"/>
              </a:rPr>
              <a:t>, </a:t>
            </a:r>
            <a:r>
              <a:rPr lang="en-AU" i="1" u="sng" dirty="0" smtClean="0">
                <a:latin typeface="Times New Roman" panose="02020603050405020304" pitchFamily="18" charset="0"/>
                <a:cs typeface="Times New Roman" panose="02020603050405020304" pitchFamily="18" charset="0"/>
              </a:rPr>
              <a:t>evaluation of alternatives</a:t>
            </a:r>
            <a:r>
              <a:rPr lang="en-AU" i="1" dirty="0" smtClean="0">
                <a:latin typeface="Times New Roman" panose="02020603050405020304" pitchFamily="18" charset="0"/>
                <a:cs typeface="Times New Roman" panose="02020603050405020304" pitchFamily="18" charset="0"/>
              </a:rPr>
              <a:t>, </a:t>
            </a:r>
            <a:r>
              <a:rPr lang="en-AU" i="1" u="sng" dirty="0" smtClean="0">
                <a:latin typeface="Times New Roman" panose="02020603050405020304" pitchFamily="18" charset="0"/>
                <a:cs typeface="Times New Roman" panose="02020603050405020304" pitchFamily="18" charset="0"/>
              </a:rPr>
              <a:t>purchase decision</a:t>
            </a:r>
            <a:r>
              <a:rPr lang="en-AU" i="1" dirty="0" smtClean="0">
                <a:latin typeface="Times New Roman" panose="02020603050405020304" pitchFamily="18" charset="0"/>
                <a:cs typeface="Times New Roman" panose="02020603050405020304" pitchFamily="18" charset="0"/>
              </a:rPr>
              <a:t>, </a:t>
            </a:r>
            <a:r>
              <a:rPr lang="en-AU" i="1" u="sng" dirty="0" smtClean="0">
                <a:latin typeface="Times New Roman" panose="02020603050405020304" pitchFamily="18" charset="0"/>
                <a:cs typeface="Times New Roman" panose="02020603050405020304" pitchFamily="18" charset="0"/>
              </a:rPr>
              <a:t>post-purchasing behaviour</a:t>
            </a:r>
            <a:r>
              <a:rPr lang="en-AU" dirty="0" smtClean="0">
                <a:latin typeface="Times New Roman" panose="02020603050405020304" pitchFamily="18" charset="0"/>
                <a:cs typeface="Times New Roman" panose="02020603050405020304" pitchFamily="18" charset="0"/>
              </a:rPr>
              <a:t>.</a:t>
            </a:r>
          </a:p>
          <a:p>
            <a:pPr marL="0" indent="0">
              <a:buNone/>
            </a:pPr>
            <a:r>
              <a:rPr lang="en-AU" dirty="0" smtClean="0">
                <a:latin typeface="Times New Roman" panose="02020603050405020304" pitchFamily="18" charset="0"/>
                <a:cs typeface="Times New Roman" panose="02020603050405020304" pitchFamily="18" charset="0"/>
              </a:rPr>
              <a:t>In routine purchases, consumers often skip or reverse some stages.</a:t>
            </a:r>
            <a:endParaRPr lang="en-AU" dirty="0">
              <a:latin typeface="Times New Roman" panose="02020603050405020304" pitchFamily="18" charset="0"/>
              <a:cs typeface="Times New Roman" panose="02020603050405020304" pitchFamily="18" charset="0"/>
            </a:endParaRPr>
          </a:p>
          <a:p>
            <a:pPr marL="0" indent="0">
              <a:buNone/>
            </a:pPr>
            <a:endParaRPr lang="en-AU" dirty="0">
              <a:latin typeface="Times New Roman" panose="02020603050405020304" pitchFamily="18" charset="0"/>
              <a:cs typeface="Times New Roman" panose="02020603050405020304" pitchFamily="18" charset="0"/>
            </a:endParaRPr>
          </a:p>
          <a:p>
            <a:pPr marL="0" indent="0">
              <a:buNone/>
            </a:pPr>
            <a:endParaRPr lang="en-AU" dirty="0" smtClean="0">
              <a:latin typeface="Times New Roman" panose="02020603050405020304" pitchFamily="18" charset="0"/>
              <a:cs typeface="Times New Roman" panose="02020603050405020304" pitchFamily="18" charset="0"/>
            </a:endParaRPr>
          </a:p>
          <a:p>
            <a:pPr marL="0" indent="0">
              <a:buNone/>
            </a:pPr>
            <a:endParaRPr lang="en-AU" dirty="0">
              <a:latin typeface="Times New Roman" panose="02020603050405020304" pitchFamily="18" charset="0"/>
              <a:cs typeface="Times New Roman" panose="02020603050405020304" pitchFamily="18" charset="0"/>
            </a:endParaRPr>
          </a:p>
          <a:p>
            <a:pPr marL="0" indent="0">
              <a:buNone/>
            </a:pPr>
            <a:endParaRPr lang="en-AU" dirty="0" smtClean="0">
              <a:latin typeface="Times New Roman" panose="02020603050405020304" pitchFamily="18" charset="0"/>
              <a:cs typeface="Times New Roman" panose="02020603050405020304" pitchFamily="18" charset="0"/>
            </a:endParaRPr>
          </a:p>
          <a:p>
            <a:pPr marL="0" indent="0">
              <a:buNone/>
            </a:pPr>
            <a:endParaRPr lang="en-AU" dirty="0">
              <a:latin typeface="Times New Roman" panose="02020603050405020304" pitchFamily="18" charset="0"/>
              <a:cs typeface="Times New Roman" panose="02020603050405020304" pitchFamily="18" charset="0"/>
            </a:endParaRPr>
          </a:p>
          <a:p>
            <a:pPr marL="0" indent="0">
              <a:buNone/>
            </a:pPr>
            <a:endParaRPr lang="en-AU" dirty="0" smtClean="0">
              <a:latin typeface="Times New Roman" panose="02020603050405020304" pitchFamily="18" charset="0"/>
              <a:cs typeface="Times New Roman" panose="02020603050405020304" pitchFamily="18" charset="0"/>
            </a:endParaRPr>
          </a:p>
          <a:p>
            <a:pPr marL="0" indent="0">
              <a:buNone/>
            </a:pPr>
            <a:endParaRPr lang="en-AU" dirty="0">
              <a:latin typeface="Times New Roman" panose="02020603050405020304" pitchFamily="18" charset="0"/>
              <a:cs typeface="Times New Roman" panose="02020603050405020304" pitchFamily="18" charset="0"/>
            </a:endParaRPr>
          </a:p>
          <a:p>
            <a:pPr marL="0" indent="0">
              <a:buNone/>
            </a:pPr>
            <a:endParaRPr lang="en-AU" dirty="0" smtClean="0">
              <a:latin typeface="Times New Roman" panose="02020603050405020304" pitchFamily="18" charset="0"/>
              <a:cs typeface="Times New Roman" panose="02020603050405020304" pitchFamily="18" charset="0"/>
            </a:endParaRPr>
          </a:p>
          <a:p>
            <a:pPr marL="0" indent="0">
              <a:buNone/>
            </a:pPr>
            <a:endParaRPr lang="en-A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035195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98425"/>
            <a:ext cx="10515600" cy="523875"/>
          </a:xfrm>
        </p:spPr>
        <p:txBody>
          <a:bodyPr>
            <a:normAutofit fontScale="90000"/>
          </a:bodyPr>
          <a:lstStyle/>
          <a:p>
            <a:pPr algn="ctr"/>
            <a:r>
              <a:rPr lang="en-AU" dirty="0">
                <a:latin typeface="Times New Roman" panose="02020603050405020304" pitchFamily="18" charset="0"/>
                <a:cs typeface="Times New Roman" panose="02020603050405020304" pitchFamily="18" charset="0"/>
              </a:rPr>
              <a:t>Consumer Market Behaviour</a:t>
            </a:r>
            <a:endParaRPr lang="en-AU" dirty="0"/>
          </a:p>
        </p:txBody>
      </p:sp>
      <p:sp>
        <p:nvSpPr>
          <p:cNvPr id="3" name="Content Placeholder 2"/>
          <p:cNvSpPr>
            <a:spLocks noGrp="1"/>
          </p:cNvSpPr>
          <p:nvPr>
            <p:ph idx="1"/>
          </p:nvPr>
        </p:nvSpPr>
        <p:spPr>
          <a:xfrm>
            <a:off x="279400" y="838200"/>
            <a:ext cx="11709400" cy="5803900"/>
          </a:xfrm>
        </p:spPr>
        <p:txBody>
          <a:bodyPr/>
          <a:lstStyle/>
          <a:p>
            <a:r>
              <a:rPr lang="en-AU" b="1" i="1" dirty="0" smtClean="0">
                <a:latin typeface="Times New Roman" panose="02020603050405020304" pitchFamily="18" charset="0"/>
                <a:cs typeface="Times New Roman" panose="02020603050405020304" pitchFamily="18" charset="0"/>
              </a:rPr>
              <a:t>Need recognition </a:t>
            </a:r>
            <a:r>
              <a:rPr lang="en-AU" dirty="0" smtClean="0">
                <a:latin typeface="Times New Roman" panose="02020603050405020304" pitchFamily="18" charset="0"/>
                <a:cs typeface="Times New Roman" panose="02020603050405020304" pitchFamily="18" charset="0"/>
              </a:rPr>
              <a:t>– first stage where the consumer recognises a need or problem. The buyer senses a difference between present state and some desired state. It can become a drive and can also be triggered by an external stimuli.</a:t>
            </a:r>
          </a:p>
          <a:p>
            <a:r>
              <a:rPr lang="en-AU" b="1" i="1" dirty="0" smtClean="0">
                <a:latin typeface="Times New Roman" panose="02020603050405020304" pitchFamily="18" charset="0"/>
                <a:cs typeface="Times New Roman" panose="02020603050405020304" pitchFamily="18" charset="0"/>
              </a:rPr>
              <a:t>Information search </a:t>
            </a:r>
            <a:r>
              <a:rPr lang="en-AU" dirty="0" smtClean="0">
                <a:latin typeface="Times New Roman" panose="02020603050405020304" pitchFamily="18" charset="0"/>
                <a:cs typeface="Times New Roman" panose="02020603050405020304" pitchFamily="18" charset="0"/>
              </a:rPr>
              <a:t>– buyer needs more information, depending on what products consumers need. If the need becomes urgent, the consumer may buy the satisfying product straight away. </a:t>
            </a:r>
          </a:p>
          <a:p>
            <a:pPr marL="0" indent="0">
              <a:buNone/>
            </a:pPr>
            <a:r>
              <a:rPr lang="en-AU" dirty="0">
                <a:latin typeface="Times New Roman" panose="02020603050405020304" pitchFamily="18" charset="0"/>
                <a:cs typeface="Times New Roman" panose="02020603050405020304" pitchFamily="18" charset="0"/>
              </a:rPr>
              <a:t> </a:t>
            </a:r>
            <a:r>
              <a:rPr lang="en-AU" dirty="0" smtClean="0">
                <a:latin typeface="Times New Roman" panose="02020603050405020304" pitchFamily="18" charset="0"/>
                <a:cs typeface="Times New Roman" panose="02020603050405020304" pitchFamily="18" charset="0"/>
              </a:rPr>
              <a:t>  Information enables the buyer to know about the brand and features of the           product. It enables buyers to decide which brand to buy.</a:t>
            </a:r>
          </a:p>
          <a:p>
            <a:r>
              <a:rPr lang="en-AU" b="1" i="1" dirty="0" smtClean="0">
                <a:latin typeface="Times New Roman" panose="02020603050405020304" pitchFamily="18" charset="0"/>
                <a:cs typeface="Times New Roman" panose="02020603050405020304" pitchFamily="18" charset="0"/>
              </a:rPr>
              <a:t>Evaluation of alternatives </a:t>
            </a:r>
            <a:r>
              <a:rPr lang="en-AU" dirty="0" smtClean="0">
                <a:latin typeface="Times New Roman" panose="02020603050405020304" pitchFamily="18" charset="0"/>
                <a:cs typeface="Times New Roman" panose="02020603050405020304" pitchFamily="18" charset="0"/>
              </a:rPr>
              <a:t>– based on information gathered, buyer makes a choice for the most preferred brand to buy.</a:t>
            </a:r>
          </a:p>
          <a:p>
            <a:r>
              <a:rPr lang="en-AU" dirty="0" smtClean="0">
                <a:latin typeface="Times New Roman" panose="02020603050405020304" pitchFamily="18" charset="0"/>
                <a:cs typeface="Times New Roman" panose="02020603050405020304" pitchFamily="18" charset="0"/>
              </a:rPr>
              <a:t> </a:t>
            </a:r>
            <a:r>
              <a:rPr lang="en-AU" b="1" i="1" dirty="0" smtClean="0">
                <a:latin typeface="Times New Roman" panose="02020603050405020304" pitchFamily="18" charset="0"/>
                <a:cs typeface="Times New Roman" panose="02020603050405020304" pitchFamily="18" charset="0"/>
              </a:rPr>
              <a:t>Purchase decision </a:t>
            </a:r>
            <a:r>
              <a:rPr lang="en-AU" dirty="0" smtClean="0">
                <a:latin typeface="Times New Roman" panose="02020603050405020304" pitchFamily="18" charset="0"/>
                <a:cs typeface="Times New Roman" panose="02020603050405020304" pitchFamily="18" charset="0"/>
              </a:rPr>
              <a:t>– the buyer actually buys  the product. However, two factors become critical here too:</a:t>
            </a:r>
          </a:p>
          <a:p>
            <a:pPr lvl="1"/>
            <a:r>
              <a:rPr lang="en-AU" dirty="0" smtClean="0">
                <a:latin typeface="Times New Roman" panose="02020603050405020304" pitchFamily="18" charset="0"/>
                <a:cs typeface="Times New Roman" panose="02020603050405020304" pitchFamily="18" charset="0"/>
              </a:rPr>
              <a:t>The attitude of the significant other, about the choice made of product to buy;</a:t>
            </a:r>
          </a:p>
          <a:p>
            <a:pPr marL="0" indent="0">
              <a:buNone/>
            </a:pPr>
            <a:endParaRPr lang="en-AU" dirty="0">
              <a:latin typeface="Times New Roman" panose="02020603050405020304" pitchFamily="18" charset="0"/>
              <a:cs typeface="Times New Roman" panose="02020603050405020304" pitchFamily="18" charset="0"/>
            </a:endParaRPr>
          </a:p>
          <a:p>
            <a:pPr marL="0" indent="0">
              <a:buNone/>
            </a:pPr>
            <a:endParaRPr lang="en-AU" dirty="0" smtClean="0">
              <a:latin typeface="Times New Roman" panose="02020603050405020304" pitchFamily="18" charset="0"/>
              <a:cs typeface="Times New Roman" panose="02020603050405020304" pitchFamily="18" charset="0"/>
            </a:endParaRPr>
          </a:p>
          <a:p>
            <a:pPr marL="0" indent="0">
              <a:buNone/>
            </a:pPr>
            <a:endParaRPr lang="en-AU" dirty="0">
              <a:latin typeface="Times New Roman" panose="02020603050405020304" pitchFamily="18" charset="0"/>
              <a:cs typeface="Times New Roman" panose="02020603050405020304" pitchFamily="18" charset="0"/>
            </a:endParaRPr>
          </a:p>
          <a:p>
            <a:pPr marL="0" indent="0">
              <a:buNone/>
            </a:pPr>
            <a:endParaRPr lang="en-AU" dirty="0" smtClean="0">
              <a:latin typeface="Times New Roman" panose="02020603050405020304" pitchFamily="18" charset="0"/>
              <a:cs typeface="Times New Roman" panose="02020603050405020304" pitchFamily="18" charset="0"/>
            </a:endParaRPr>
          </a:p>
          <a:p>
            <a:pPr marL="0" indent="0">
              <a:buNone/>
            </a:pPr>
            <a:endParaRPr lang="en-AU" dirty="0">
              <a:latin typeface="Times New Roman" panose="02020603050405020304" pitchFamily="18" charset="0"/>
              <a:cs typeface="Times New Roman" panose="02020603050405020304" pitchFamily="18" charset="0"/>
            </a:endParaRPr>
          </a:p>
          <a:p>
            <a:pPr marL="0" indent="0">
              <a:buNone/>
            </a:pPr>
            <a:endParaRPr lang="en-AU" dirty="0" smtClean="0">
              <a:latin typeface="Times New Roman" panose="02020603050405020304" pitchFamily="18" charset="0"/>
              <a:cs typeface="Times New Roman" panose="02020603050405020304" pitchFamily="18" charset="0"/>
            </a:endParaRPr>
          </a:p>
          <a:p>
            <a:pPr marL="0" indent="0">
              <a:buNone/>
            </a:pPr>
            <a:endParaRPr lang="en-AU" dirty="0">
              <a:latin typeface="Times New Roman" panose="02020603050405020304" pitchFamily="18" charset="0"/>
              <a:cs typeface="Times New Roman" panose="02020603050405020304" pitchFamily="18" charset="0"/>
            </a:endParaRPr>
          </a:p>
          <a:p>
            <a:pPr marL="0" indent="0">
              <a:buNone/>
            </a:pPr>
            <a:endParaRPr lang="en-AU" dirty="0" smtClean="0">
              <a:latin typeface="Times New Roman" panose="02020603050405020304" pitchFamily="18" charset="0"/>
              <a:cs typeface="Times New Roman" panose="02020603050405020304" pitchFamily="18" charset="0"/>
            </a:endParaRPr>
          </a:p>
          <a:p>
            <a:pPr marL="0" indent="0">
              <a:buNone/>
            </a:pPr>
            <a:endParaRPr lang="en-A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602839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1125"/>
            <a:ext cx="10515600" cy="485775"/>
          </a:xfrm>
        </p:spPr>
        <p:txBody>
          <a:bodyPr>
            <a:normAutofit fontScale="90000"/>
          </a:bodyPr>
          <a:lstStyle/>
          <a:p>
            <a:pPr algn="ctr"/>
            <a:r>
              <a:rPr lang="en-AU" dirty="0">
                <a:latin typeface="Times New Roman" panose="02020603050405020304" pitchFamily="18" charset="0"/>
                <a:cs typeface="Times New Roman" panose="02020603050405020304" pitchFamily="18" charset="0"/>
              </a:rPr>
              <a:t>Consumer Market Behaviour</a:t>
            </a:r>
            <a:endParaRPr lang="en-AU" dirty="0"/>
          </a:p>
        </p:txBody>
      </p:sp>
      <p:sp>
        <p:nvSpPr>
          <p:cNvPr id="3" name="Content Placeholder 2"/>
          <p:cNvSpPr>
            <a:spLocks noGrp="1"/>
          </p:cNvSpPr>
          <p:nvPr>
            <p:ph idx="1"/>
          </p:nvPr>
        </p:nvSpPr>
        <p:spPr>
          <a:xfrm>
            <a:off x="241300" y="914400"/>
            <a:ext cx="11696700" cy="5765800"/>
          </a:xfrm>
        </p:spPr>
        <p:txBody>
          <a:bodyPr/>
          <a:lstStyle/>
          <a:p>
            <a:pPr lvl="1"/>
            <a:r>
              <a:rPr lang="en-AU" dirty="0" smtClean="0">
                <a:latin typeface="Times New Roman" panose="02020603050405020304" pitchFamily="18" charset="0"/>
                <a:cs typeface="Times New Roman" panose="02020603050405020304" pitchFamily="18" charset="0"/>
              </a:rPr>
              <a:t>There are unexpected situational factors: such as expected income, expected price, expected product benefits. These may change and preferences for purchases may not happen.</a:t>
            </a:r>
          </a:p>
          <a:p>
            <a:r>
              <a:rPr lang="en-AU" dirty="0" smtClean="0">
                <a:latin typeface="Times New Roman" panose="02020603050405020304" pitchFamily="18" charset="0"/>
                <a:cs typeface="Times New Roman" panose="02020603050405020304" pitchFamily="18" charset="0"/>
              </a:rPr>
              <a:t>Post-purchase behaviour – the consumers takes further action after the purchase, based on their satisfaction or dissatisfaction. The consumers will be dissatisfied if the product attributes fall short of their expectation, and satisfied if it exceeds their expectations.</a:t>
            </a:r>
          </a:p>
          <a:p>
            <a:pPr marL="0" indent="0">
              <a:buNone/>
            </a:pPr>
            <a:r>
              <a:rPr lang="en-AU" dirty="0" smtClean="0">
                <a:latin typeface="Times New Roman" panose="02020603050405020304" pitchFamily="18" charset="0"/>
                <a:cs typeface="Times New Roman" panose="02020603050405020304" pitchFamily="18" charset="0"/>
              </a:rPr>
              <a:t>The bench-mark is based on the information they receive from various sources.  </a:t>
            </a:r>
          </a:p>
          <a:p>
            <a:pPr marL="0" indent="0">
              <a:buNone/>
            </a:pPr>
            <a:r>
              <a:rPr lang="en-AU" dirty="0" smtClean="0">
                <a:latin typeface="Times New Roman" panose="02020603050405020304" pitchFamily="18" charset="0"/>
                <a:cs typeface="Times New Roman" panose="02020603050405020304" pitchFamily="18" charset="0"/>
              </a:rPr>
              <a:t>Marketers aimed at:</a:t>
            </a:r>
          </a:p>
          <a:p>
            <a:pPr lvl="1"/>
            <a:r>
              <a:rPr lang="en-AU" dirty="0" smtClean="0">
                <a:latin typeface="Times New Roman" panose="02020603050405020304" pitchFamily="18" charset="0"/>
                <a:cs typeface="Times New Roman" panose="02020603050405020304" pitchFamily="18" charset="0"/>
              </a:rPr>
              <a:t>Delighting customers because they become repeated customers</a:t>
            </a:r>
          </a:p>
          <a:p>
            <a:pPr lvl="1"/>
            <a:r>
              <a:rPr lang="en-AU" dirty="0" smtClean="0">
                <a:latin typeface="Times New Roman" panose="02020603050405020304" pitchFamily="18" charset="0"/>
                <a:cs typeface="Times New Roman" panose="02020603050405020304" pitchFamily="18" charset="0"/>
              </a:rPr>
              <a:t>Giving customers less than optimum outcome of a product they purchase and they discover the full potential and their delight</a:t>
            </a:r>
          </a:p>
          <a:p>
            <a:pPr lvl="1"/>
            <a:r>
              <a:rPr lang="en-AU" dirty="0" smtClean="0">
                <a:latin typeface="Times New Roman" panose="02020603050405020304" pitchFamily="18" charset="0"/>
                <a:cs typeface="Times New Roman" panose="02020603050405020304" pitchFamily="18" charset="0"/>
              </a:rPr>
              <a:t>Customers are also delighted when a supplier provides excellent back-up service.</a:t>
            </a:r>
          </a:p>
          <a:p>
            <a:endParaRPr lang="en-AU" dirty="0">
              <a:latin typeface="Times New Roman" panose="02020603050405020304" pitchFamily="18" charset="0"/>
              <a:cs typeface="Times New Roman" panose="02020603050405020304" pitchFamily="18" charset="0"/>
            </a:endParaRPr>
          </a:p>
          <a:p>
            <a:endParaRPr lang="en-AU" dirty="0" smtClean="0">
              <a:latin typeface="Times New Roman" panose="02020603050405020304" pitchFamily="18" charset="0"/>
              <a:cs typeface="Times New Roman" panose="02020603050405020304" pitchFamily="18" charset="0"/>
            </a:endParaRPr>
          </a:p>
          <a:p>
            <a:endParaRPr lang="en-AU" dirty="0">
              <a:latin typeface="Times New Roman" panose="02020603050405020304" pitchFamily="18" charset="0"/>
              <a:cs typeface="Times New Roman" panose="02020603050405020304" pitchFamily="18" charset="0"/>
            </a:endParaRPr>
          </a:p>
          <a:p>
            <a:endParaRPr lang="en-AU" dirty="0" smtClean="0">
              <a:latin typeface="Times New Roman" panose="02020603050405020304" pitchFamily="18" charset="0"/>
              <a:cs typeface="Times New Roman" panose="02020603050405020304" pitchFamily="18" charset="0"/>
            </a:endParaRPr>
          </a:p>
          <a:p>
            <a:endParaRPr lang="en-AU" dirty="0">
              <a:latin typeface="Times New Roman" panose="02020603050405020304" pitchFamily="18" charset="0"/>
              <a:cs typeface="Times New Roman" panose="02020603050405020304" pitchFamily="18" charset="0"/>
            </a:endParaRPr>
          </a:p>
          <a:p>
            <a:endParaRPr lang="en-AU" dirty="0" smtClean="0">
              <a:latin typeface="Times New Roman" panose="02020603050405020304" pitchFamily="18" charset="0"/>
              <a:cs typeface="Times New Roman" panose="02020603050405020304" pitchFamily="18" charset="0"/>
            </a:endParaRPr>
          </a:p>
          <a:p>
            <a:endParaRPr lang="en-AU" dirty="0">
              <a:latin typeface="Times New Roman" panose="02020603050405020304" pitchFamily="18" charset="0"/>
              <a:cs typeface="Times New Roman" panose="02020603050405020304" pitchFamily="18" charset="0"/>
            </a:endParaRPr>
          </a:p>
          <a:p>
            <a:endParaRPr lang="en-AU" dirty="0" smtClean="0">
              <a:latin typeface="Times New Roman" panose="02020603050405020304" pitchFamily="18" charset="0"/>
              <a:cs typeface="Times New Roman" panose="02020603050405020304" pitchFamily="18" charset="0"/>
            </a:endParaRPr>
          </a:p>
          <a:p>
            <a:endParaRPr lang="en-A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124865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1125"/>
            <a:ext cx="10515600" cy="447675"/>
          </a:xfrm>
        </p:spPr>
        <p:txBody>
          <a:bodyPr>
            <a:normAutofit fontScale="90000"/>
          </a:bodyPr>
          <a:lstStyle/>
          <a:p>
            <a:pPr algn="ctr"/>
            <a:r>
              <a:rPr lang="en-AU" dirty="0">
                <a:latin typeface="Times New Roman" panose="02020603050405020304" pitchFamily="18" charset="0"/>
                <a:cs typeface="Times New Roman" panose="02020603050405020304" pitchFamily="18" charset="0"/>
              </a:rPr>
              <a:t>Consumer Market Behaviour</a:t>
            </a:r>
            <a:endParaRPr lang="en-AU" dirty="0"/>
          </a:p>
        </p:txBody>
      </p:sp>
      <p:sp>
        <p:nvSpPr>
          <p:cNvPr id="3" name="Content Placeholder 2"/>
          <p:cNvSpPr>
            <a:spLocks noGrp="1"/>
          </p:cNvSpPr>
          <p:nvPr>
            <p:ph idx="1"/>
          </p:nvPr>
        </p:nvSpPr>
        <p:spPr>
          <a:xfrm>
            <a:off x="254000" y="1231900"/>
            <a:ext cx="11709400" cy="5384800"/>
          </a:xfrm>
        </p:spPr>
        <p:txBody>
          <a:bodyPr/>
          <a:lstStyle/>
          <a:p>
            <a:pPr marL="0" indent="0">
              <a:buNone/>
            </a:pPr>
            <a:r>
              <a:rPr lang="en-AU" b="1" dirty="0" smtClean="0">
                <a:latin typeface="Times New Roman" panose="02020603050405020304" pitchFamily="18" charset="0"/>
                <a:cs typeface="Times New Roman" panose="02020603050405020304" pitchFamily="18" charset="0"/>
              </a:rPr>
              <a:t>The Buyer Decision Process for New Products</a:t>
            </a:r>
          </a:p>
          <a:p>
            <a:pPr marL="0" indent="0">
              <a:buNone/>
            </a:pPr>
            <a:r>
              <a:rPr lang="en-AU" dirty="0" smtClean="0">
                <a:latin typeface="Times New Roman" panose="02020603050405020304" pitchFamily="18" charset="0"/>
                <a:cs typeface="Times New Roman" panose="02020603050405020304" pitchFamily="18" charset="0"/>
              </a:rPr>
              <a:t>Buyers also make decisions about buying new products.</a:t>
            </a:r>
          </a:p>
          <a:p>
            <a:pPr marL="0" indent="0">
              <a:buNone/>
            </a:pPr>
            <a:r>
              <a:rPr lang="en-AU" b="1" dirty="0" smtClean="0">
                <a:latin typeface="Times New Roman" panose="02020603050405020304" pitchFamily="18" charset="0"/>
                <a:cs typeface="Times New Roman" panose="02020603050405020304" pitchFamily="18" charset="0"/>
              </a:rPr>
              <a:t>New Product</a:t>
            </a:r>
            <a:r>
              <a:rPr lang="en-AU" dirty="0" smtClean="0">
                <a:latin typeface="Times New Roman" panose="02020603050405020304" pitchFamily="18" charset="0"/>
                <a:cs typeface="Times New Roman" panose="02020603050405020304" pitchFamily="18" charset="0"/>
              </a:rPr>
              <a:t>: a good or service that is perceived by potential customers as new. The product may be around for a while. But marketers are interested in how consumers learn about the product for the first time and decide whether to adopt them. </a:t>
            </a:r>
          </a:p>
          <a:p>
            <a:pPr marL="0" indent="0">
              <a:buNone/>
            </a:pPr>
            <a:r>
              <a:rPr lang="en-AU" b="1" dirty="0" smtClean="0">
                <a:latin typeface="Times New Roman" panose="02020603050405020304" pitchFamily="18" charset="0"/>
                <a:cs typeface="Times New Roman" panose="02020603050405020304" pitchFamily="18" charset="0"/>
              </a:rPr>
              <a:t>Adoption process</a:t>
            </a:r>
            <a:r>
              <a:rPr lang="en-AU" dirty="0" smtClean="0">
                <a:latin typeface="Times New Roman" panose="02020603050405020304" pitchFamily="18" charset="0"/>
                <a:cs typeface="Times New Roman" panose="02020603050405020304" pitchFamily="18" charset="0"/>
              </a:rPr>
              <a:t>: mental process through which an individual passes from first learning about an innovation to final adoption.</a:t>
            </a:r>
          </a:p>
          <a:p>
            <a:pPr marL="0" indent="0">
              <a:buNone/>
            </a:pPr>
            <a:endParaRPr lang="en-AU" dirty="0">
              <a:latin typeface="Times New Roman" panose="02020603050405020304" pitchFamily="18" charset="0"/>
              <a:cs typeface="Times New Roman" panose="02020603050405020304" pitchFamily="18" charset="0"/>
            </a:endParaRPr>
          </a:p>
          <a:p>
            <a:pPr marL="0" indent="0">
              <a:buNone/>
            </a:pPr>
            <a:endParaRPr lang="en-AU" dirty="0" smtClean="0">
              <a:latin typeface="Times New Roman" panose="02020603050405020304" pitchFamily="18" charset="0"/>
              <a:cs typeface="Times New Roman" panose="02020603050405020304" pitchFamily="18" charset="0"/>
            </a:endParaRPr>
          </a:p>
          <a:p>
            <a:pPr marL="0" indent="0">
              <a:buNone/>
            </a:pPr>
            <a:endParaRPr lang="en-AU" dirty="0">
              <a:latin typeface="Times New Roman" panose="02020603050405020304" pitchFamily="18" charset="0"/>
              <a:cs typeface="Times New Roman" panose="02020603050405020304" pitchFamily="18" charset="0"/>
            </a:endParaRPr>
          </a:p>
          <a:p>
            <a:pPr marL="0" indent="0">
              <a:buNone/>
            </a:pPr>
            <a:endParaRPr lang="en-AU" dirty="0" smtClean="0">
              <a:latin typeface="Times New Roman" panose="02020603050405020304" pitchFamily="18" charset="0"/>
              <a:cs typeface="Times New Roman" panose="02020603050405020304" pitchFamily="18" charset="0"/>
            </a:endParaRPr>
          </a:p>
          <a:p>
            <a:pPr marL="0" indent="0">
              <a:buNone/>
            </a:pPr>
            <a:endParaRPr lang="en-AU" dirty="0">
              <a:latin typeface="Times New Roman" panose="02020603050405020304" pitchFamily="18" charset="0"/>
              <a:cs typeface="Times New Roman" panose="02020603050405020304" pitchFamily="18" charset="0"/>
            </a:endParaRPr>
          </a:p>
          <a:p>
            <a:pPr marL="0" indent="0">
              <a:buNone/>
            </a:pPr>
            <a:endParaRPr lang="en-AU" dirty="0" smtClean="0">
              <a:latin typeface="Times New Roman" panose="02020603050405020304" pitchFamily="18" charset="0"/>
              <a:cs typeface="Times New Roman" panose="02020603050405020304" pitchFamily="18" charset="0"/>
            </a:endParaRPr>
          </a:p>
          <a:p>
            <a:pPr marL="0" indent="0">
              <a:buNone/>
            </a:pPr>
            <a:endParaRPr lang="en-AU" dirty="0">
              <a:latin typeface="Times New Roman" panose="02020603050405020304" pitchFamily="18" charset="0"/>
              <a:cs typeface="Times New Roman" panose="02020603050405020304" pitchFamily="18" charset="0"/>
            </a:endParaRPr>
          </a:p>
          <a:p>
            <a:pPr marL="0" indent="0">
              <a:buNone/>
            </a:pPr>
            <a:endParaRPr lang="en-AU" dirty="0" smtClean="0">
              <a:latin typeface="Times New Roman" panose="02020603050405020304" pitchFamily="18" charset="0"/>
              <a:cs typeface="Times New Roman" panose="02020603050405020304" pitchFamily="18" charset="0"/>
            </a:endParaRPr>
          </a:p>
          <a:p>
            <a:pPr marL="0" indent="0">
              <a:buNone/>
            </a:pPr>
            <a:endParaRPr lang="en-AU" dirty="0">
              <a:latin typeface="Times New Roman" panose="02020603050405020304" pitchFamily="18" charset="0"/>
              <a:cs typeface="Times New Roman" panose="02020603050405020304" pitchFamily="18" charset="0"/>
            </a:endParaRPr>
          </a:p>
          <a:p>
            <a:pPr marL="0" indent="0">
              <a:buNone/>
            </a:pPr>
            <a:endParaRPr lang="en-A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586348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98425"/>
            <a:ext cx="10515600" cy="473075"/>
          </a:xfrm>
        </p:spPr>
        <p:txBody>
          <a:bodyPr>
            <a:normAutofit fontScale="90000"/>
          </a:bodyPr>
          <a:lstStyle/>
          <a:p>
            <a:pPr algn="ctr"/>
            <a:r>
              <a:rPr lang="en-AU" dirty="0">
                <a:latin typeface="Times New Roman" panose="02020603050405020304" pitchFamily="18" charset="0"/>
                <a:cs typeface="Times New Roman" panose="02020603050405020304" pitchFamily="18" charset="0"/>
              </a:rPr>
              <a:t>Consumer Market Behaviour</a:t>
            </a:r>
            <a:endParaRPr lang="en-AU" dirty="0"/>
          </a:p>
        </p:txBody>
      </p:sp>
      <p:sp>
        <p:nvSpPr>
          <p:cNvPr id="3" name="Content Placeholder 2"/>
          <p:cNvSpPr>
            <a:spLocks noGrp="1"/>
          </p:cNvSpPr>
          <p:nvPr>
            <p:ph idx="1"/>
          </p:nvPr>
        </p:nvSpPr>
        <p:spPr>
          <a:xfrm>
            <a:off x="342900" y="939800"/>
            <a:ext cx="11595100" cy="5715000"/>
          </a:xfrm>
        </p:spPr>
        <p:txBody>
          <a:bodyPr/>
          <a:lstStyle/>
          <a:p>
            <a:pPr marL="0" indent="0">
              <a:buNone/>
            </a:pPr>
            <a:r>
              <a:rPr lang="en-AU" dirty="0" smtClean="0">
                <a:latin typeface="Times New Roman" panose="02020603050405020304" pitchFamily="18" charset="0"/>
                <a:cs typeface="Times New Roman" panose="02020603050405020304" pitchFamily="18" charset="0"/>
              </a:rPr>
              <a:t>Stages in the adoption process:</a:t>
            </a:r>
          </a:p>
          <a:p>
            <a:pPr lvl="1"/>
            <a:r>
              <a:rPr lang="en-AU" b="1" i="1" dirty="0" smtClean="0">
                <a:latin typeface="Times New Roman" panose="02020603050405020304" pitchFamily="18" charset="0"/>
                <a:cs typeface="Times New Roman" panose="02020603050405020304" pitchFamily="18" charset="0"/>
              </a:rPr>
              <a:t>Awareness</a:t>
            </a:r>
            <a:r>
              <a:rPr lang="en-AU" dirty="0" smtClean="0">
                <a:latin typeface="Times New Roman" panose="02020603050405020304" pitchFamily="18" charset="0"/>
                <a:cs typeface="Times New Roman" panose="02020603050405020304" pitchFamily="18" charset="0"/>
              </a:rPr>
              <a:t>: consumer becomes aware of the new product but lacks information about it.</a:t>
            </a:r>
          </a:p>
          <a:p>
            <a:pPr lvl="1"/>
            <a:r>
              <a:rPr lang="en-AU" b="1" i="1" dirty="0">
                <a:latin typeface="Times New Roman" panose="02020603050405020304" pitchFamily="18" charset="0"/>
                <a:cs typeface="Times New Roman" panose="02020603050405020304" pitchFamily="18" charset="0"/>
              </a:rPr>
              <a:t>Interest</a:t>
            </a:r>
            <a:r>
              <a:rPr lang="en-AU" dirty="0" smtClean="0">
                <a:latin typeface="Times New Roman" panose="02020603050405020304" pitchFamily="18" charset="0"/>
                <a:cs typeface="Times New Roman" panose="02020603050405020304" pitchFamily="18" charset="0"/>
              </a:rPr>
              <a:t>: consumer seeks information about the new product.</a:t>
            </a:r>
          </a:p>
          <a:p>
            <a:pPr lvl="1"/>
            <a:r>
              <a:rPr lang="en-AU" b="1" i="1" dirty="0">
                <a:latin typeface="Times New Roman" panose="02020603050405020304" pitchFamily="18" charset="0"/>
                <a:cs typeface="Times New Roman" panose="02020603050405020304" pitchFamily="18" charset="0"/>
              </a:rPr>
              <a:t>Evaluation</a:t>
            </a:r>
            <a:r>
              <a:rPr lang="en-AU" dirty="0" smtClean="0">
                <a:latin typeface="Times New Roman" panose="02020603050405020304" pitchFamily="18" charset="0"/>
                <a:cs typeface="Times New Roman" panose="02020603050405020304" pitchFamily="18" charset="0"/>
              </a:rPr>
              <a:t>: consumer considers whether trying the new product makes sense or not.</a:t>
            </a:r>
          </a:p>
          <a:p>
            <a:pPr lvl="1"/>
            <a:r>
              <a:rPr lang="en-AU" b="1" i="1" dirty="0">
                <a:latin typeface="Times New Roman" panose="02020603050405020304" pitchFamily="18" charset="0"/>
                <a:cs typeface="Times New Roman" panose="02020603050405020304" pitchFamily="18" charset="0"/>
              </a:rPr>
              <a:t>Trial</a:t>
            </a:r>
            <a:r>
              <a:rPr lang="en-AU" dirty="0" smtClean="0">
                <a:latin typeface="Times New Roman" panose="02020603050405020304" pitchFamily="18" charset="0"/>
                <a:cs typeface="Times New Roman" panose="02020603050405020304" pitchFamily="18" charset="0"/>
              </a:rPr>
              <a:t>: consumers tries the new product on a small scale to assess its value.</a:t>
            </a:r>
          </a:p>
          <a:p>
            <a:pPr lvl="1"/>
            <a:r>
              <a:rPr lang="en-AU" b="1" i="1" dirty="0">
                <a:latin typeface="Times New Roman" panose="02020603050405020304" pitchFamily="18" charset="0"/>
                <a:cs typeface="Times New Roman" panose="02020603050405020304" pitchFamily="18" charset="0"/>
              </a:rPr>
              <a:t>Adoption</a:t>
            </a:r>
            <a:r>
              <a:rPr lang="en-AU" dirty="0" smtClean="0">
                <a:latin typeface="Times New Roman" panose="02020603050405020304" pitchFamily="18" charset="0"/>
                <a:cs typeface="Times New Roman" panose="02020603050405020304" pitchFamily="18" charset="0"/>
              </a:rPr>
              <a:t>: consumer decides to make full and regular use of the new product.</a:t>
            </a:r>
          </a:p>
          <a:p>
            <a:pPr marL="0" indent="0">
              <a:buNone/>
            </a:pPr>
            <a:r>
              <a:rPr lang="en-AU" b="1" dirty="0" smtClean="0">
                <a:latin typeface="Times New Roman" panose="02020603050405020304" pitchFamily="18" charset="0"/>
                <a:cs typeface="Times New Roman" panose="02020603050405020304" pitchFamily="18" charset="0"/>
              </a:rPr>
              <a:t>Individual Differences in Innovativeness</a:t>
            </a:r>
          </a:p>
          <a:p>
            <a:r>
              <a:rPr lang="en-AU" dirty="0" smtClean="0">
                <a:latin typeface="Times New Roman" panose="02020603050405020304" pitchFamily="18" charset="0"/>
                <a:cs typeface="Times New Roman" panose="02020603050405020304" pitchFamily="18" charset="0"/>
              </a:rPr>
              <a:t>Individuals differ in their readiness to try new products.</a:t>
            </a:r>
          </a:p>
          <a:p>
            <a:r>
              <a:rPr lang="en-AU" dirty="0" smtClean="0">
                <a:latin typeface="Times New Roman" panose="02020603050405020304" pitchFamily="18" charset="0"/>
                <a:cs typeface="Times New Roman" panose="02020603050405020304" pitchFamily="18" charset="0"/>
              </a:rPr>
              <a:t>Early adopters – those who are early adopters.</a:t>
            </a:r>
          </a:p>
          <a:p>
            <a:pPr marL="0" indent="0">
              <a:buNone/>
            </a:pPr>
            <a:r>
              <a:rPr lang="en-AU" b="1" dirty="0" smtClean="0">
                <a:latin typeface="Times New Roman" panose="02020603050405020304" pitchFamily="18" charset="0"/>
                <a:cs typeface="Times New Roman" panose="02020603050405020304" pitchFamily="18" charset="0"/>
              </a:rPr>
              <a:t>There are 5 adopter categories</a:t>
            </a:r>
            <a:r>
              <a:rPr lang="en-AU" dirty="0" smtClean="0">
                <a:latin typeface="Times New Roman" panose="02020603050405020304" pitchFamily="18" charset="0"/>
                <a:cs typeface="Times New Roman" panose="02020603050405020304" pitchFamily="18" charset="0"/>
              </a:rPr>
              <a:t>: </a:t>
            </a:r>
            <a:r>
              <a:rPr lang="en-AU" i="1" dirty="0" smtClean="0">
                <a:latin typeface="Times New Roman" panose="02020603050405020304" pitchFamily="18" charset="0"/>
                <a:cs typeface="Times New Roman" panose="02020603050405020304" pitchFamily="18" charset="0"/>
              </a:rPr>
              <a:t>innovators, early adopters, early majority, late majority, and laggards</a:t>
            </a:r>
            <a:r>
              <a:rPr lang="en-AU" dirty="0" smtClean="0">
                <a:latin typeface="Times New Roman" panose="02020603050405020304" pitchFamily="18" charset="0"/>
                <a:cs typeface="Times New Roman" panose="02020603050405020304" pitchFamily="18" charset="0"/>
              </a:rPr>
              <a:t>.</a:t>
            </a:r>
          </a:p>
          <a:p>
            <a:pPr marL="0" indent="0">
              <a:buNone/>
            </a:pPr>
            <a:endParaRPr lang="en-AU" b="1" dirty="0">
              <a:latin typeface="Times New Roman" panose="02020603050405020304" pitchFamily="18" charset="0"/>
              <a:cs typeface="Times New Roman" panose="02020603050405020304" pitchFamily="18" charset="0"/>
            </a:endParaRPr>
          </a:p>
          <a:p>
            <a:pPr marL="0" indent="0">
              <a:buNone/>
            </a:pPr>
            <a:endParaRPr lang="en-AU" dirty="0" smtClean="0">
              <a:latin typeface="Times New Roman" panose="02020603050405020304" pitchFamily="18" charset="0"/>
              <a:cs typeface="Times New Roman" panose="02020603050405020304" pitchFamily="18" charset="0"/>
            </a:endParaRPr>
          </a:p>
          <a:p>
            <a:pPr marL="0" indent="0">
              <a:buNone/>
            </a:pPr>
            <a:endParaRPr lang="en-AU" dirty="0">
              <a:latin typeface="Times New Roman" panose="02020603050405020304" pitchFamily="18" charset="0"/>
              <a:cs typeface="Times New Roman" panose="02020603050405020304" pitchFamily="18" charset="0"/>
            </a:endParaRPr>
          </a:p>
          <a:p>
            <a:pPr marL="0" indent="0">
              <a:buNone/>
            </a:pPr>
            <a:endParaRPr lang="en-AU" dirty="0" smtClean="0">
              <a:latin typeface="Times New Roman" panose="02020603050405020304" pitchFamily="18" charset="0"/>
              <a:cs typeface="Times New Roman" panose="02020603050405020304" pitchFamily="18" charset="0"/>
            </a:endParaRPr>
          </a:p>
          <a:p>
            <a:pPr marL="0" indent="0">
              <a:buNone/>
            </a:pPr>
            <a:endParaRPr lang="en-AU" dirty="0">
              <a:latin typeface="Times New Roman" panose="02020603050405020304" pitchFamily="18" charset="0"/>
              <a:cs typeface="Times New Roman" panose="02020603050405020304" pitchFamily="18" charset="0"/>
            </a:endParaRPr>
          </a:p>
          <a:p>
            <a:pPr marL="0" indent="0">
              <a:buNone/>
            </a:pPr>
            <a:endParaRPr lang="en-AU" dirty="0" smtClean="0">
              <a:latin typeface="Times New Roman" panose="02020603050405020304" pitchFamily="18" charset="0"/>
              <a:cs typeface="Times New Roman" panose="02020603050405020304" pitchFamily="18" charset="0"/>
            </a:endParaRPr>
          </a:p>
          <a:p>
            <a:pPr marL="0" indent="0">
              <a:buNone/>
            </a:pPr>
            <a:endParaRPr lang="en-AU" dirty="0">
              <a:latin typeface="Times New Roman" panose="02020603050405020304" pitchFamily="18" charset="0"/>
              <a:cs typeface="Times New Roman" panose="02020603050405020304" pitchFamily="18" charset="0"/>
            </a:endParaRPr>
          </a:p>
          <a:p>
            <a:pPr marL="0" indent="0">
              <a:buNone/>
            </a:pPr>
            <a:endParaRPr lang="en-AU" dirty="0" smtClean="0">
              <a:latin typeface="Times New Roman" panose="02020603050405020304" pitchFamily="18" charset="0"/>
              <a:cs typeface="Times New Roman" panose="02020603050405020304" pitchFamily="18" charset="0"/>
            </a:endParaRPr>
          </a:p>
          <a:p>
            <a:pPr marL="0" indent="0">
              <a:buNone/>
            </a:pPr>
            <a:endParaRPr lang="en-A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730113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01601"/>
            <a:ext cx="10515600" cy="493486"/>
          </a:xfrm>
        </p:spPr>
        <p:txBody>
          <a:bodyPr>
            <a:normAutofit fontScale="90000"/>
          </a:bodyPr>
          <a:lstStyle/>
          <a:p>
            <a:pPr algn="ctr"/>
            <a:r>
              <a:rPr lang="en-AU" dirty="0">
                <a:latin typeface="Times New Roman" panose="02020603050405020304" pitchFamily="18" charset="0"/>
                <a:cs typeface="Times New Roman" panose="02020603050405020304" pitchFamily="18" charset="0"/>
              </a:rPr>
              <a:t>Consumer Market Behaviour</a:t>
            </a:r>
            <a:endParaRPr lang="en-AU" dirty="0"/>
          </a:p>
        </p:txBody>
      </p:sp>
      <p:sp>
        <p:nvSpPr>
          <p:cNvPr id="3" name="Content Placeholder 2"/>
          <p:cNvSpPr>
            <a:spLocks noGrp="1"/>
          </p:cNvSpPr>
          <p:nvPr>
            <p:ph idx="1"/>
          </p:nvPr>
        </p:nvSpPr>
        <p:spPr>
          <a:xfrm>
            <a:off x="290287" y="957943"/>
            <a:ext cx="11669484" cy="5704114"/>
          </a:xfrm>
        </p:spPr>
        <p:txBody>
          <a:bodyPr/>
          <a:lstStyle/>
          <a:p>
            <a:pPr lvl="1"/>
            <a:r>
              <a:rPr lang="en-AU" b="1" i="1" dirty="0" smtClean="0">
                <a:latin typeface="Times New Roman" panose="02020603050405020304" pitchFamily="18" charset="0"/>
                <a:cs typeface="Times New Roman" panose="02020603050405020304" pitchFamily="18" charset="0"/>
              </a:rPr>
              <a:t>Innovators</a:t>
            </a:r>
            <a:r>
              <a:rPr lang="en-AU" dirty="0" smtClean="0">
                <a:latin typeface="Times New Roman" panose="02020603050405020304" pitchFamily="18" charset="0"/>
                <a:cs typeface="Times New Roman" panose="02020603050405020304" pitchFamily="18" charset="0"/>
              </a:rPr>
              <a:t>: consumers who are venturesome and try new ideas with some risk (2.5%)</a:t>
            </a:r>
          </a:p>
          <a:p>
            <a:pPr lvl="1"/>
            <a:r>
              <a:rPr lang="en-AU" b="1" i="1" dirty="0" smtClean="0">
                <a:latin typeface="Times New Roman" panose="02020603050405020304" pitchFamily="18" charset="0"/>
                <a:cs typeface="Times New Roman" panose="02020603050405020304" pitchFamily="18" charset="0"/>
              </a:rPr>
              <a:t>Early adopters</a:t>
            </a:r>
            <a:r>
              <a:rPr lang="en-AU" dirty="0" smtClean="0">
                <a:latin typeface="Times New Roman" panose="02020603050405020304" pitchFamily="18" charset="0"/>
                <a:cs typeface="Times New Roman" panose="02020603050405020304" pitchFamily="18" charset="0"/>
              </a:rPr>
              <a:t>: individuals who are respected by others and are opinion leaders  in their communities. They adopt new ideas early but with care. (13.5%)</a:t>
            </a:r>
          </a:p>
          <a:p>
            <a:pPr lvl="1"/>
            <a:r>
              <a:rPr lang="en-AU" b="1" i="1" dirty="0" smtClean="0">
                <a:latin typeface="Times New Roman" panose="02020603050405020304" pitchFamily="18" charset="0"/>
                <a:cs typeface="Times New Roman" panose="02020603050405020304" pitchFamily="18" charset="0"/>
              </a:rPr>
              <a:t>Early majority</a:t>
            </a:r>
            <a:r>
              <a:rPr lang="en-AU" dirty="0" smtClean="0">
                <a:latin typeface="Times New Roman" panose="02020603050405020304" pitchFamily="18" charset="0"/>
                <a:cs typeface="Times New Roman" panose="02020603050405020304" pitchFamily="18" charset="0"/>
              </a:rPr>
              <a:t>: deliberately want to try new ideas before everyone else. (34%)</a:t>
            </a:r>
          </a:p>
          <a:p>
            <a:pPr lvl="1"/>
            <a:r>
              <a:rPr lang="en-AU" b="1" i="1" dirty="0" smtClean="0">
                <a:latin typeface="Times New Roman" panose="02020603050405020304" pitchFamily="18" charset="0"/>
                <a:cs typeface="Times New Roman" panose="02020603050405020304" pitchFamily="18" charset="0"/>
              </a:rPr>
              <a:t>Late majority</a:t>
            </a:r>
            <a:r>
              <a:rPr lang="en-AU" dirty="0" smtClean="0">
                <a:latin typeface="Times New Roman" panose="02020603050405020304" pitchFamily="18" charset="0"/>
                <a:cs typeface="Times New Roman" panose="02020603050405020304" pitchFamily="18" charset="0"/>
              </a:rPr>
              <a:t>: are sceptic, only accept to adopt a new innovation after majority of people have tried it. (34%)</a:t>
            </a:r>
          </a:p>
          <a:p>
            <a:pPr lvl="1"/>
            <a:r>
              <a:rPr lang="en-AU" b="1" i="1" dirty="0" smtClean="0">
                <a:latin typeface="Times New Roman" panose="02020603050405020304" pitchFamily="18" charset="0"/>
                <a:cs typeface="Times New Roman" panose="02020603050405020304" pitchFamily="18" charset="0"/>
              </a:rPr>
              <a:t>Laggards</a:t>
            </a:r>
            <a:r>
              <a:rPr lang="en-AU" dirty="0" smtClean="0">
                <a:latin typeface="Times New Roman" panose="02020603050405020304" pitchFamily="18" charset="0"/>
                <a:cs typeface="Times New Roman" panose="02020603050405020304" pitchFamily="18" charset="0"/>
              </a:rPr>
              <a:t>: are unwilling to change, are suspicious of change and only adopt innovation when it is widely accepted. (16%)</a:t>
            </a:r>
          </a:p>
          <a:p>
            <a:pPr marL="0" indent="0">
              <a:buNone/>
            </a:pPr>
            <a:r>
              <a:rPr lang="en-AU" dirty="0" smtClean="0">
                <a:latin typeface="Times New Roman" panose="02020603050405020304" pitchFamily="18" charset="0"/>
                <a:cs typeface="Times New Roman" panose="02020603050405020304" pitchFamily="18" charset="0"/>
              </a:rPr>
              <a:t>For marketers, research the characteristics of innovators and early adopters to direct their marketing effort at them. </a:t>
            </a:r>
          </a:p>
          <a:p>
            <a:pPr marL="0" indent="0">
              <a:buNone/>
            </a:pPr>
            <a:r>
              <a:rPr lang="en-AU" i="1" u="sng" dirty="0" smtClean="0">
                <a:latin typeface="Times New Roman" panose="02020603050405020304" pitchFamily="18" charset="0"/>
                <a:cs typeface="Times New Roman" panose="02020603050405020304" pitchFamily="18" charset="0"/>
              </a:rPr>
              <a:t>Innovators</a:t>
            </a:r>
            <a:r>
              <a:rPr lang="en-AU" dirty="0" smtClean="0">
                <a:latin typeface="Times New Roman" panose="02020603050405020304" pitchFamily="18" charset="0"/>
                <a:cs typeface="Times New Roman" panose="02020603050405020304" pitchFamily="18" charset="0"/>
              </a:rPr>
              <a:t> – young, better educated, higher income, receptive to unfamiliar things, less brand-loyal, take advantage of special promotion, </a:t>
            </a:r>
            <a:r>
              <a:rPr lang="en-AU" smtClean="0">
                <a:latin typeface="Times New Roman" panose="02020603050405020304" pitchFamily="18" charset="0"/>
                <a:cs typeface="Times New Roman" panose="02020603050405020304" pitchFamily="18" charset="0"/>
              </a:rPr>
              <a:t>take risk.</a:t>
            </a:r>
            <a:endParaRPr lang="en-AU" dirty="0" smtClean="0">
              <a:latin typeface="Times New Roman" panose="02020603050405020304" pitchFamily="18" charset="0"/>
              <a:cs typeface="Times New Roman" panose="02020603050405020304" pitchFamily="18" charset="0"/>
            </a:endParaRPr>
          </a:p>
          <a:p>
            <a:pPr marL="0" indent="0">
              <a:buNone/>
            </a:pPr>
            <a:endParaRPr lang="en-AU" dirty="0">
              <a:latin typeface="Times New Roman" panose="02020603050405020304" pitchFamily="18" charset="0"/>
              <a:cs typeface="Times New Roman" panose="02020603050405020304" pitchFamily="18" charset="0"/>
            </a:endParaRPr>
          </a:p>
          <a:p>
            <a:pPr marL="0" indent="0">
              <a:buNone/>
            </a:pPr>
            <a:endParaRPr lang="en-AU" dirty="0" smtClean="0">
              <a:latin typeface="Times New Roman" panose="02020603050405020304" pitchFamily="18" charset="0"/>
              <a:cs typeface="Times New Roman" panose="02020603050405020304" pitchFamily="18" charset="0"/>
            </a:endParaRPr>
          </a:p>
          <a:p>
            <a:pPr marL="0" indent="0">
              <a:buNone/>
            </a:pPr>
            <a:endParaRPr lang="en-AU" dirty="0">
              <a:latin typeface="Times New Roman" panose="02020603050405020304" pitchFamily="18" charset="0"/>
              <a:cs typeface="Times New Roman" panose="02020603050405020304" pitchFamily="18" charset="0"/>
            </a:endParaRPr>
          </a:p>
          <a:p>
            <a:pPr marL="0" indent="0">
              <a:buNone/>
            </a:pPr>
            <a:endParaRPr lang="en-AU" dirty="0" smtClean="0">
              <a:latin typeface="Times New Roman" panose="02020603050405020304" pitchFamily="18" charset="0"/>
              <a:cs typeface="Times New Roman" panose="02020603050405020304" pitchFamily="18" charset="0"/>
            </a:endParaRPr>
          </a:p>
          <a:p>
            <a:pPr marL="0" indent="0">
              <a:buNone/>
            </a:pPr>
            <a:endParaRPr lang="en-AU" dirty="0">
              <a:latin typeface="Times New Roman" panose="02020603050405020304" pitchFamily="18" charset="0"/>
              <a:cs typeface="Times New Roman" panose="02020603050405020304" pitchFamily="18" charset="0"/>
            </a:endParaRPr>
          </a:p>
          <a:p>
            <a:pPr marL="0" indent="0">
              <a:buNone/>
            </a:pPr>
            <a:endParaRPr lang="en-AU" dirty="0" smtClean="0">
              <a:latin typeface="Times New Roman" panose="02020603050405020304" pitchFamily="18" charset="0"/>
              <a:cs typeface="Times New Roman" panose="02020603050405020304" pitchFamily="18" charset="0"/>
            </a:endParaRPr>
          </a:p>
          <a:p>
            <a:pPr marL="0" indent="0">
              <a:buNone/>
            </a:pPr>
            <a:endParaRPr lang="en-AU" dirty="0">
              <a:latin typeface="Times New Roman" panose="02020603050405020304" pitchFamily="18" charset="0"/>
              <a:cs typeface="Times New Roman" panose="02020603050405020304" pitchFamily="18" charset="0"/>
            </a:endParaRPr>
          </a:p>
          <a:p>
            <a:pPr marL="0" indent="0">
              <a:buNone/>
            </a:pPr>
            <a:endParaRPr lang="en-AU" dirty="0" smtClean="0">
              <a:latin typeface="Times New Roman" panose="02020603050405020304" pitchFamily="18" charset="0"/>
              <a:cs typeface="Times New Roman" panose="02020603050405020304" pitchFamily="18" charset="0"/>
            </a:endParaRPr>
          </a:p>
          <a:p>
            <a:pPr marL="0" indent="0">
              <a:buNone/>
            </a:pPr>
            <a:endParaRPr lang="en-A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555009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0292"/>
            <a:ext cx="10515600" cy="504305"/>
          </a:xfrm>
        </p:spPr>
        <p:txBody>
          <a:bodyPr>
            <a:normAutofit fontScale="90000"/>
          </a:bodyPr>
          <a:lstStyle/>
          <a:p>
            <a:pPr algn="ctr"/>
            <a:r>
              <a:rPr lang="en-AU" dirty="0">
                <a:latin typeface="Times New Roman" panose="02020603050405020304" pitchFamily="18" charset="0"/>
                <a:cs typeface="Times New Roman" panose="02020603050405020304" pitchFamily="18" charset="0"/>
              </a:rPr>
              <a:t>Consumer Market Behaviour</a:t>
            </a:r>
            <a:endParaRPr lang="en-AU" dirty="0"/>
          </a:p>
        </p:txBody>
      </p:sp>
      <p:sp>
        <p:nvSpPr>
          <p:cNvPr id="3" name="Content Placeholder 2"/>
          <p:cNvSpPr>
            <a:spLocks noGrp="1"/>
          </p:cNvSpPr>
          <p:nvPr>
            <p:ph idx="1"/>
          </p:nvPr>
        </p:nvSpPr>
        <p:spPr>
          <a:xfrm>
            <a:off x="254833" y="809469"/>
            <a:ext cx="11707318" cy="5831174"/>
          </a:xfrm>
        </p:spPr>
        <p:txBody>
          <a:bodyPr/>
          <a:lstStyle/>
          <a:p>
            <a:pPr marL="0" indent="0">
              <a:buNone/>
            </a:pPr>
            <a:r>
              <a:rPr lang="en-AU" b="1" dirty="0" smtClean="0">
                <a:latin typeface="Times New Roman" panose="02020603050405020304" pitchFamily="18" charset="0"/>
                <a:cs typeface="Times New Roman" panose="02020603050405020304" pitchFamily="18" charset="0"/>
              </a:rPr>
              <a:t>Influence of Product Characteristics on Rate of Adoption</a:t>
            </a:r>
          </a:p>
          <a:p>
            <a:r>
              <a:rPr lang="en-AU" dirty="0" smtClean="0">
                <a:latin typeface="Times New Roman" panose="02020603050405020304" pitchFamily="18" charset="0"/>
                <a:cs typeface="Times New Roman" panose="02020603050405020304" pitchFamily="18" charset="0"/>
              </a:rPr>
              <a:t>Some products are adopted almost overnight (internet – 50 million in 4 years)</a:t>
            </a:r>
          </a:p>
          <a:p>
            <a:r>
              <a:rPr lang="en-AU" dirty="0" smtClean="0">
                <a:latin typeface="Times New Roman" panose="02020603050405020304" pitchFamily="18" charset="0"/>
                <a:cs typeface="Times New Roman" panose="02020603050405020304" pitchFamily="18" charset="0"/>
              </a:rPr>
              <a:t>Some products sold fast (mobile phones)</a:t>
            </a:r>
          </a:p>
          <a:p>
            <a:r>
              <a:rPr lang="en-AU" dirty="0" smtClean="0">
                <a:latin typeface="Times New Roman" panose="02020603050405020304" pitchFamily="18" charset="0"/>
                <a:cs typeface="Times New Roman" panose="02020603050405020304" pitchFamily="18" charset="0"/>
              </a:rPr>
              <a:t>Other products take longer to be adopted (personal computers – 50 million in 16 years).</a:t>
            </a:r>
          </a:p>
          <a:p>
            <a:pPr marL="0" indent="0">
              <a:buNone/>
            </a:pPr>
            <a:r>
              <a:rPr lang="en-AU" dirty="0" smtClean="0">
                <a:latin typeface="Times New Roman" panose="02020603050405020304" pitchFamily="18" charset="0"/>
                <a:cs typeface="Times New Roman" panose="02020603050405020304" pitchFamily="18" charset="0"/>
              </a:rPr>
              <a:t>There are 5 factors which are identified as important in influencing rate of adoption: </a:t>
            </a:r>
          </a:p>
          <a:p>
            <a:pPr lvl="1"/>
            <a:r>
              <a:rPr lang="en-AU" b="1" i="1" dirty="0" smtClean="0">
                <a:latin typeface="Times New Roman" panose="02020603050405020304" pitchFamily="18" charset="0"/>
                <a:cs typeface="Times New Roman" panose="02020603050405020304" pitchFamily="18" charset="0"/>
              </a:rPr>
              <a:t>Relative advantage</a:t>
            </a:r>
            <a:r>
              <a:rPr lang="en-AU" dirty="0" smtClean="0">
                <a:latin typeface="Times New Roman" panose="02020603050405020304" pitchFamily="18" charset="0"/>
                <a:cs typeface="Times New Roman" panose="02020603050405020304" pitchFamily="18" charset="0"/>
              </a:rPr>
              <a:t> – relative ease of use of product by consumers makes the innovation  more adoptable. </a:t>
            </a:r>
            <a:r>
              <a:rPr lang="en-AU" dirty="0" err="1" smtClean="0">
                <a:latin typeface="Times New Roman" panose="02020603050405020304" pitchFamily="18" charset="0"/>
                <a:cs typeface="Times New Roman" panose="02020603050405020304" pitchFamily="18" charset="0"/>
              </a:rPr>
              <a:t>Eg</a:t>
            </a:r>
            <a:r>
              <a:rPr lang="en-AU" dirty="0" smtClean="0">
                <a:latin typeface="Times New Roman" panose="02020603050405020304" pitchFamily="18" charset="0"/>
                <a:cs typeface="Times New Roman" panose="02020603050405020304" pitchFamily="18" charset="0"/>
              </a:rPr>
              <a:t> e-learning applications are now more superior to existing products such as CD-ROM, DVD or text books.</a:t>
            </a:r>
          </a:p>
          <a:p>
            <a:pPr lvl="1"/>
            <a:r>
              <a:rPr lang="en-AU" b="1" i="1" dirty="0" smtClean="0">
                <a:latin typeface="Times New Roman" panose="02020603050405020304" pitchFamily="18" charset="0"/>
                <a:cs typeface="Times New Roman" panose="02020603050405020304" pitchFamily="18" charset="0"/>
              </a:rPr>
              <a:t>Compatibility</a:t>
            </a:r>
            <a:r>
              <a:rPr lang="en-AU" dirty="0" smtClean="0">
                <a:latin typeface="Times New Roman" panose="02020603050405020304" pitchFamily="18" charset="0"/>
                <a:cs typeface="Times New Roman" panose="02020603050405020304" pitchFamily="18" charset="0"/>
              </a:rPr>
              <a:t> – where the innovation fits the value and experience of potential consumers. Educational websites are highly compatible with life style of middle-class homes.</a:t>
            </a:r>
          </a:p>
          <a:p>
            <a:pPr marL="0" indent="0">
              <a:buNone/>
            </a:pPr>
            <a:endParaRPr lang="en-AU" dirty="0">
              <a:latin typeface="Times New Roman" panose="02020603050405020304" pitchFamily="18" charset="0"/>
              <a:cs typeface="Times New Roman" panose="02020603050405020304" pitchFamily="18" charset="0"/>
            </a:endParaRPr>
          </a:p>
          <a:p>
            <a:pPr marL="0" indent="0">
              <a:buNone/>
            </a:pPr>
            <a:endParaRPr lang="en-AU" dirty="0" smtClean="0">
              <a:latin typeface="Times New Roman" panose="02020603050405020304" pitchFamily="18" charset="0"/>
              <a:cs typeface="Times New Roman" panose="02020603050405020304" pitchFamily="18" charset="0"/>
            </a:endParaRPr>
          </a:p>
          <a:p>
            <a:pPr marL="0" indent="0">
              <a:buNone/>
            </a:pPr>
            <a:endParaRPr lang="en-AU" dirty="0">
              <a:latin typeface="Times New Roman" panose="02020603050405020304" pitchFamily="18" charset="0"/>
              <a:cs typeface="Times New Roman" panose="02020603050405020304" pitchFamily="18" charset="0"/>
            </a:endParaRPr>
          </a:p>
          <a:p>
            <a:pPr marL="0" indent="0">
              <a:buNone/>
            </a:pPr>
            <a:endParaRPr lang="en-AU" dirty="0" smtClean="0">
              <a:latin typeface="Times New Roman" panose="02020603050405020304" pitchFamily="18" charset="0"/>
              <a:cs typeface="Times New Roman" panose="02020603050405020304" pitchFamily="18" charset="0"/>
            </a:endParaRPr>
          </a:p>
          <a:p>
            <a:pPr marL="0" indent="0">
              <a:buNone/>
            </a:pPr>
            <a:endParaRPr lang="en-AU" dirty="0">
              <a:latin typeface="Times New Roman" panose="02020603050405020304" pitchFamily="18" charset="0"/>
              <a:cs typeface="Times New Roman" panose="02020603050405020304" pitchFamily="18" charset="0"/>
            </a:endParaRPr>
          </a:p>
          <a:p>
            <a:pPr marL="0" indent="0">
              <a:buNone/>
            </a:pPr>
            <a:endParaRPr lang="en-AU" dirty="0" smtClean="0">
              <a:latin typeface="Times New Roman" panose="02020603050405020304" pitchFamily="18" charset="0"/>
              <a:cs typeface="Times New Roman" panose="02020603050405020304" pitchFamily="18" charset="0"/>
            </a:endParaRPr>
          </a:p>
          <a:p>
            <a:pPr marL="0" indent="0">
              <a:buNone/>
            </a:pPr>
            <a:endParaRPr lang="en-AU" dirty="0">
              <a:latin typeface="Times New Roman" panose="02020603050405020304" pitchFamily="18" charset="0"/>
              <a:cs typeface="Times New Roman" panose="02020603050405020304" pitchFamily="18" charset="0"/>
            </a:endParaRPr>
          </a:p>
          <a:p>
            <a:pPr marL="0" indent="0">
              <a:buNone/>
            </a:pPr>
            <a:endParaRPr lang="en-AU" dirty="0" smtClean="0">
              <a:latin typeface="Times New Roman" panose="02020603050405020304" pitchFamily="18" charset="0"/>
              <a:cs typeface="Times New Roman" panose="02020603050405020304" pitchFamily="18" charset="0"/>
            </a:endParaRPr>
          </a:p>
          <a:p>
            <a:pPr marL="0" indent="0">
              <a:buNone/>
            </a:pPr>
            <a:endParaRPr lang="en-AU" dirty="0">
              <a:latin typeface="Times New Roman" panose="02020603050405020304" pitchFamily="18" charset="0"/>
              <a:cs typeface="Times New Roman" panose="02020603050405020304" pitchFamily="18" charset="0"/>
            </a:endParaRPr>
          </a:p>
          <a:p>
            <a:pPr marL="0" indent="0">
              <a:buNone/>
            </a:pPr>
            <a:endParaRPr lang="en-A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929336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32897"/>
            <a:ext cx="10515600" cy="462190"/>
          </a:xfrm>
        </p:spPr>
        <p:txBody>
          <a:bodyPr>
            <a:normAutofit fontScale="90000"/>
          </a:bodyPr>
          <a:lstStyle/>
          <a:p>
            <a:pPr algn="ctr"/>
            <a:r>
              <a:rPr lang="en-AU" dirty="0">
                <a:latin typeface="Times New Roman" panose="02020603050405020304" pitchFamily="18" charset="0"/>
                <a:cs typeface="Times New Roman" panose="02020603050405020304" pitchFamily="18" charset="0"/>
              </a:rPr>
              <a:t>Consumer Market Behaviour</a:t>
            </a:r>
            <a:endParaRPr lang="en-AU" dirty="0"/>
          </a:p>
        </p:txBody>
      </p:sp>
      <p:sp>
        <p:nvSpPr>
          <p:cNvPr id="3" name="Content Placeholder 2"/>
          <p:cNvSpPr>
            <a:spLocks noGrp="1"/>
          </p:cNvSpPr>
          <p:nvPr>
            <p:ph idx="1"/>
          </p:nvPr>
        </p:nvSpPr>
        <p:spPr>
          <a:xfrm>
            <a:off x="246743" y="1001486"/>
            <a:ext cx="11611427" cy="5646057"/>
          </a:xfrm>
        </p:spPr>
        <p:txBody>
          <a:bodyPr/>
          <a:lstStyle/>
          <a:p>
            <a:pPr lvl="1"/>
            <a:r>
              <a:rPr lang="en-AU" b="1" i="1" dirty="0" smtClean="0">
                <a:latin typeface="Times New Roman" panose="02020603050405020304" pitchFamily="18" charset="0"/>
                <a:cs typeface="Times New Roman" panose="02020603050405020304" pitchFamily="18" charset="0"/>
              </a:rPr>
              <a:t>Complexity</a:t>
            </a:r>
            <a:r>
              <a:rPr lang="en-AU" dirty="0" smtClean="0">
                <a:latin typeface="Times New Roman" panose="02020603050405020304" pitchFamily="18" charset="0"/>
                <a:cs typeface="Times New Roman" panose="02020603050405020304" pitchFamily="18" charset="0"/>
              </a:rPr>
              <a:t> – where the innovation is complex and difficult to understand or use. This targets specific market segments. Some IT related products are in this category – Wiki application</a:t>
            </a:r>
          </a:p>
          <a:p>
            <a:pPr lvl="1"/>
            <a:r>
              <a:rPr lang="en-AU" b="1" i="1" dirty="0" smtClean="0">
                <a:latin typeface="Times New Roman" panose="02020603050405020304" pitchFamily="18" charset="0"/>
                <a:cs typeface="Times New Roman" panose="02020603050405020304" pitchFamily="18" charset="0"/>
              </a:rPr>
              <a:t>Divisibility</a:t>
            </a:r>
            <a:r>
              <a:rPr lang="en-AU" dirty="0" smtClean="0">
                <a:latin typeface="Times New Roman" panose="02020603050405020304" pitchFamily="18" charset="0"/>
                <a:cs typeface="Times New Roman" panose="02020603050405020304" pitchFamily="18" charset="0"/>
              </a:rPr>
              <a:t> – where the innovation is tried on a limited bases </a:t>
            </a:r>
            <a:r>
              <a:rPr lang="en-AU" dirty="0" err="1" smtClean="0">
                <a:latin typeface="Times New Roman" panose="02020603050405020304" pitchFamily="18" charset="0"/>
                <a:cs typeface="Times New Roman" panose="02020603050405020304" pitchFamily="18" charset="0"/>
              </a:rPr>
              <a:t>ie</a:t>
            </a:r>
            <a:r>
              <a:rPr lang="en-AU" dirty="0" smtClean="0">
                <a:latin typeface="Times New Roman" panose="02020603050405020304" pitchFamily="18" charset="0"/>
                <a:cs typeface="Times New Roman" panose="02020603050405020304" pitchFamily="18" charset="0"/>
              </a:rPr>
              <a:t>. accessories to a product can be added separately so a consumer does not have to spend more money on some unwanted parts.</a:t>
            </a:r>
          </a:p>
          <a:p>
            <a:pPr lvl="1"/>
            <a:r>
              <a:rPr lang="en-AU" b="1" i="1" dirty="0" smtClean="0">
                <a:latin typeface="Times New Roman" panose="02020603050405020304" pitchFamily="18" charset="0"/>
                <a:cs typeface="Times New Roman" panose="02020603050405020304" pitchFamily="18" charset="0"/>
              </a:rPr>
              <a:t>Communicability</a:t>
            </a:r>
            <a:r>
              <a:rPr lang="en-AU" dirty="0" smtClean="0">
                <a:latin typeface="Times New Roman" panose="02020603050405020304" pitchFamily="18" charset="0"/>
                <a:cs typeface="Times New Roman" panose="02020603050405020304" pitchFamily="18" charset="0"/>
              </a:rPr>
              <a:t> – where the result from using the innovation can be observed and described. This resulted in word-of-mouth promotion.</a:t>
            </a:r>
          </a:p>
          <a:p>
            <a:pPr marL="0" indent="0">
              <a:buNone/>
            </a:pPr>
            <a:endParaRPr lang="en-AU" dirty="0">
              <a:latin typeface="Times New Roman" panose="02020603050405020304" pitchFamily="18" charset="0"/>
              <a:cs typeface="Times New Roman" panose="02020603050405020304" pitchFamily="18" charset="0"/>
            </a:endParaRPr>
          </a:p>
          <a:p>
            <a:pPr marL="0" indent="0">
              <a:buNone/>
            </a:pPr>
            <a:endParaRPr lang="en-AU" dirty="0" smtClean="0">
              <a:latin typeface="Times New Roman" panose="02020603050405020304" pitchFamily="18" charset="0"/>
              <a:cs typeface="Times New Roman" panose="02020603050405020304" pitchFamily="18" charset="0"/>
            </a:endParaRPr>
          </a:p>
          <a:p>
            <a:pPr marL="0" indent="0">
              <a:buNone/>
            </a:pPr>
            <a:endParaRPr lang="en-AU" dirty="0">
              <a:latin typeface="Times New Roman" panose="02020603050405020304" pitchFamily="18" charset="0"/>
              <a:cs typeface="Times New Roman" panose="02020603050405020304" pitchFamily="18" charset="0"/>
            </a:endParaRPr>
          </a:p>
          <a:p>
            <a:pPr marL="0" indent="0">
              <a:buNone/>
            </a:pPr>
            <a:endParaRPr lang="en-AU" dirty="0" smtClean="0">
              <a:latin typeface="Times New Roman" panose="02020603050405020304" pitchFamily="18" charset="0"/>
              <a:cs typeface="Times New Roman" panose="02020603050405020304" pitchFamily="18" charset="0"/>
            </a:endParaRPr>
          </a:p>
          <a:p>
            <a:pPr marL="0" indent="0">
              <a:buNone/>
            </a:pPr>
            <a:endParaRPr lang="en-AU" dirty="0">
              <a:latin typeface="Times New Roman" panose="02020603050405020304" pitchFamily="18" charset="0"/>
              <a:cs typeface="Times New Roman" panose="02020603050405020304" pitchFamily="18" charset="0"/>
            </a:endParaRPr>
          </a:p>
          <a:p>
            <a:pPr marL="0" indent="0">
              <a:buNone/>
            </a:pPr>
            <a:endParaRPr lang="en-AU" dirty="0" smtClean="0">
              <a:latin typeface="Times New Roman" panose="02020603050405020304" pitchFamily="18" charset="0"/>
              <a:cs typeface="Times New Roman" panose="02020603050405020304" pitchFamily="18" charset="0"/>
            </a:endParaRPr>
          </a:p>
          <a:p>
            <a:pPr marL="0" indent="0">
              <a:buNone/>
            </a:pPr>
            <a:endParaRPr lang="en-AU" dirty="0">
              <a:latin typeface="Times New Roman" panose="02020603050405020304" pitchFamily="18" charset="0"/>
              <a:cs typeface="Times New Roman" panose="02020603050405020304" pitchFamily="18" charset="0"/>
            </a:endParaRPr>
          </a:p>
          <a:p>
            <a:pPr marL="0" indent="0">
              <a:buNone/>
            </a:pPr>
            <a:endParaRPr lang="en-AU" dirty="0" smtClean="0">
              <a:latin typeface="Times New Roman" panose="02020603050405020304" pitchFamily="18" charset="0"/>
              <a:cs typeface="Times New Roman" panose="02020603050405020304" pitchFamily="18" charset="0"/>
            </a:endParaRPr>
          </a:p>
          <a:p>
            <a:pPr marL="0" indent="0">
              <a:buNone/>
            </a:pPr>
            <a:endParaRPr lang="en-AU" dirty="0">
              <a:latin typeface="Times New Roman" panose="02020603050405020304" pitchFamily="18" charset="0"/>
              <a:cs typeface="Times New Roman" panose="02020603050405020304" pitchFamily="18" charset="0"/>
            </a:endParaRPr>
          </a:p>
          <a:p>
            <a:pPr marL="0" indent="0">
              <a:buNone/>
            </a:pPr>
            <a:endParaRPr lang="en-A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0398344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999</TotalTime>
  <Words>2564</Words>
  <Application>Microsoft Office PowerPoint</Application>
  <PresentationFormat>Widescreen</PresentationFormat>
  <Paragraphs>281</Paragraphs>
  <Slides>26</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Arial</vt:lpstr>
      <vt:lpstr>Calibri</vt:lpstr>
      <vt:lpstr>Calibri Light</vt:lpstr>
      <vt:lpstr>Times New Roman</vt:lpstr>
      <vt:lpstr>Office Theme</vt:lpstr>
      <vt:lpstr>Consumer Market Behaviour</vt:lpstr>
      <vt:lpstr>Consumer Market Behaviour</vt:lpstr>
      <vt:lpstr>Consumer Market Behaviour</vt:lpstr>
      <vt:lpstr>Factors Influencing Consumer Behaviour</vt:lpstr>
      <vt:lpstr>Consumer Market Behaviour</vt:lpstr>
      <vt:lpstr>Consumer Market Behaviour</vt:lpstr>
      <vt:lpstr>Consumer Market Behaviour</vt:lpstr>
      <vt:lpstr>Consumer Market Behaviour</vt:lpstr>
      <vt:lpstr>Psychological Influences</vt:lpstr>
      <vt:lpstr>Consumer Market Behaviour</vt:lpstr>
      <vt:lpstr>Consumer Market Behaviour</vt:lpstr>
      <vt:lpstr>Consumer Market Behaviour</vt:lpstr>
      <vt:lpstr>Consumer Market Behaviour</vt:lpstr>
      <vt:lpstr>Consumer Market Behaviour</vt:lpstr>
      <vt:lpstr>Consumer Market Behaviour</vt:lpstr>
      <vt:lpstr>Consumer Market Behaviour</vt:lpstr>
      <vt:lpstr>Consumer Market Behaviour</vt:lpstr>
      <vt:lpstr>Consumer Market Behaviour</vt:lpstr>
      <vt:lpstr>Consumer Market Behaviour</vt:lpstr>
      <vt:lpstr>Consumer Market Behaviour</vt:lpstr>
      <vt:lpstr>Consumer Market Behaviour</vt:lpstr>
      <vt:lpstr>Consumer Market Behaviour</vt:lpstr>
      <vt:lpstr>Consumer Market Behaviour</vt:lpstr>
      <vt:lpstr>Consumer Market Behaviour</vt:lpstr>
      <vt:lpstr>Consumer Market Behaviour</vt:lpstr>
      <vt:lpstr>Consumer Market Behaviour</vt:lpstr>
    </vt:vector>
  </TitlesOfParts>
  <Company>Hewlett-Packard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Barry Ilaisa</cp:lastModifiedBy>
  <cp:revision>61</cp:revision>
  <dcterms:created xsi:type="dcterms:W3CDTF">2017-03-02T03:05:39Z</dcterms:created>
  <dcterms:modified xsi:type="dcterms:W3CDTF">2017-12-11T02:38:51Z</dcterms:modified>
</cp:coreProperties>
</file>